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5" r:id="rId4"/>
  </p:sldMasterIdLst>
  <p:notesMasterIdLst>
    <p:notesMasterId r:id="rId58"/>
  </p:notesMasterIdLst>
  <p:handoutMasterIdLst>
    <p:handoutMasterId r:id="rId59"/>
  </p:handoutMasterIdLst>
  <p:sldIdLst>
    <p:sldId id="1458" r:id="rId5"/>
    <p:sldId id="1459" r:id="rId6"/>
    <p:sldId id="1460" r:id="rId7"/>
    <p:sldId id="1502" r:id="rId8"/>
    <p:sldId id="1506" r:id="rId9"/>
    <p:sldId id="1501" r:id="rId10"/>
    <p:sldId id="1521" r:id="rId11"/>
    <p:sldId id="1503" r:id="rId12"/>
    <p:sldId id="1509" r:id="rId13"/>
    <p:sldId id="1534" r:id="rId14"/>
    <p:sldId id="1508" r:id="rId15"/>
    <p:sldId id="1535" r:id="rId16"/>
    <p:sldId id="1469" r:id="rId17"/>
    <p:sldId id="1536" r:id="rId18"/>
    <p:sldId id="1537" r:id="rId19"/>
    <p:sldId id="1538" r:id="rId20"/>
    <p:sldId id="1510" r:id="rId21"/>
    <p:sldId id="1566" r:id="rId22"/>
    <p:sldId id="1559" r:id="rId23"/>
    <p:sldId id="1520" r:id="rId24"/>
    <p:sldId id="1541" r:id="rId25"/>
    <p:sldId id="1560" r:id="rId26"/>
    <p:sldId id="1482" r:id="rId27"/>
    <p:sldId id="1540" r:id="rId28"/>
    <p:sldId id="1548" r:id="rId29"/>
    <p:sldId id="1543" r:id="rId30"/>
    <p:sldId id="1549" r:id="rId31"/>
    <p:sldId id="1544" r:id="rId32"/>
    <p:sldId id="1550" r:id="rId33"/>
    <p:sldId id="1542" r:id="rId34"/>
    <p:sldId id="1561" r:id="rId35"/>
    <p:sldId id="1529" r:id="rId36"/>
    <p:sldId id="1546" r:id="rId37"/>
    <p:sldId id="1547" r:id="rId38"/>
    <p:sldId id="1545" r:id="rId39"/>
    <p:sldId id="1551" r:id="rId40"/>
    <p:sldId id="1552" r:id="rId41"/>
    <p:sldId id="1553" r:id="rId42"/>
    <p:sldId id="1562" r:id="rId43"/>
    <p:sldId id="1539" r:id="rId44"/>
    <p:sldId id="1557" r:id="rId45"/>
    <p:sldId id="1563" r:id="rId46"/>
    <p:sldId id="1530" r:id="rId47"/>
    <p:sldId id="1564" r:id="rId48"/>
    <p:sldId id="1531" r:id="rId49"/>
    <p:sldId id="1554" r:id="rId50"/>
    <p:sldId id="1565" r:id="rId51"/>
    <p:sldId id="1532" r:id="rId52"/>
    <p:sldId id="1556" r:id="rId53"/>
    <p:sldId id="1558" r:id="rId54"/>
    <p:sldId id="1567" r:id="rId55"/>
    <p:sldId id="1522" r:id="rId56"/>
    <p:sldId id="1523" r:id="rId57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Dark)" id="{DB773BB9-964B-41A0-840F-AD1ABE1E2EE8}">
          <p14:sldIdLst>
            <p14:sldId id="1458"/>
            <p14:sldId id="1459"/>
            <p14:sldId id="1460"/>
            <p14:sldId id="1502"/>
            <p14:sldId id="1506"/>
            <p14:sldId id="1501"/>
            <p14:sldId id="1521"/>
            <p14:sldId id="1503"/>
            <p14:sldId id="1509"/>
            <p14:sldId id="1534"/>
            <p14:sldId id="1508"/>
            <p14:sldId id="1535"/>
            <p14:sldId id="1469"/>
            <p14:sldId id="1536"/>
            <p14:sldId id="1537"/>
            <p14:sldId id="1538"/>
            <p14:sldId id="1510"/>
            <p14:sldId id="1566"/>
            <p14:sldId id="1559"/>
            <p14:sldId id="1520"/>
            <p14:sldId id="1541"/>
            <p14:sldId id="1560"/>
            <p14:sldId id="1482"/>
            <p14:sldId id="1540"/>
            <p14:sldId id="1548"/>
            <p14:sldId id="1543"/>
            <p14:sldId id="1549"/>
            <p14:sldId id="1544"/>
            <p14:sldId id="1550"/>
            <p14:sldId id="1542"/>
            <p14:sldId id="1561"/>
            <p14:sldId id="1529"/>
            <p14:sldId id="1546"/>
            <p14:sldId id="1547"/>
            <p14:sldId id="1545"/>
            <p14:sldId id="1551"/>
            <p14:sldId id="1552"/>
            <p14:sldId id="1553"/>
            <p14:sldId id="1562"/>
            <p14:sldId id="1539"/>
            <p14:sldId id="1557"/>
            <p14:sldId id="1563"/>
            <p14:sldId id="1530"/>
            <p14:sldId id="1564"/>
            <p14:sldId id="1531"/>
            <p14:sldId id="1554"/>
            <p14:sldId id="1565"/>
            <p14:sldId id="1532"/>
            <p14:sldId id="1556"/>
            <p14:sldId id="1558"/>
            <p14:sldId id="1567"/>
            <p14:sldId id="1522"/>
            <p14:sldId id="1523"/>
          </p14:sldIdLst>
        </p14:section>
        <p14:section name="Resource / Guidelines" id="{96F46361-015A-405A-8671-167322E4A1C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16F"/>
    <a:srgbClr val="D232AA"/>
    <a:srgbClr val="FFFFFF"/>
    <a:srgbClr val="FAEAF6"/>
    <a:srgbClr val="4509EC"/>
    <a:srgbClr val="3404FA"/>
    <a:srgbClr val="000000"/>
    <a:srgbClr val="282828"/>
    <a:srgbClr val="150454"/>
    <a:srgbClr val="2D9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6" autoAdjust="0"/>
    <p:restoredTop sz="69489" autoAdjust="0"/>
  </p:normalViewPr>
  <p:slideViewPr>
    <p:cSldViewPr snapToGrid="0">
      <p:cViewPr varScale="1">
        <p:scale>
          <a:sx n="67" d="100"/>
          <a:sy n="67" d="100"/>
        </p:scale>
        <p:origin x="1758" y="6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11/26/2018 3:40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5AE33-8762-CB48-8069-61FC714534F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60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5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1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74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1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454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0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722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6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8237A-4D68-A141-8155-E7C5F376347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8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129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82E56-9BBC-5549-962E-8E06798B186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177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BB4EF-9781-9D45-BBC8-9B5DA8B67DF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28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065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706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9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687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5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7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91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21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45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109721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189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84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06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29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69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47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85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4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752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64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547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75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65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88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0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559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237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98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42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8237A-4D68-A141-8155-E7C5F376347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0114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17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84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89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BB4EF-9781-9D45-BBC8-9B5DA8B67DF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11/26/2018 3:40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42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4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smtClean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11/26/2018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9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7543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5397500" y="7437439"/>
            <a:ext cx="2393689" cy="338094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145711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982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626312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2D843-89F4-4F98-A23F-83882EAAAF1D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C822435-BAE8-4282-84A4-90191476B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3B8DAA67-CC92-4CF0-9FA5-BD2C6039FC8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EF905-FAED-46A8-A897-14D40C217D5A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9E71C6-FF89-42FD-A814-26596712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6DC6AB55-A62E-4AF6-8FBC-8DDB1DDD185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6E440-F5AD-4713-A248-F7D403C95F36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9E6A2E6-FBB2-4D44-A958-761658355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E8D635A-51BE-43FE-AC3A-0ACEA658DB8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572464"/>
          </a:xfrm>
        </p:spPr>
        <p:txBody>
          <a:bodyPr lIns="182880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62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948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0920329" y="6153374"/>
            <a:ext cx="3710070" cy="2076226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18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2065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99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2AD16-BB8B-48A2-85E3-C492B3A1B6B7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EA6A24-B225-466D-B6DD-449439053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EC30BD17-4180-41F0-984D-B4BDF1F008B6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672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DB38B-A3C0-406E-8E35-CE7B5BBB93CE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493ED55-A045-4BCA-A464-B14A60D3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CEA2FC33-1B60-4952-9513-8096538E4394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03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924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8919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8651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1834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702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2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42" r:id="rId7"/>
    <p:sldLayoutId id="2147484416" r:id="rId8"/>
    <p:sldLayoutId id="2147484443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4" r:id="rId15"/>
    <p:sldLayoutId id="2147484427" r:id="rId16"/>
    <p:sldLayoutId id="2147484438" r:id="rId17"/>
    <p:sldLayoutId id="2147484439" r:id="rId18"/>
    <p:sldLayoutId id="2147484431" r:id="rId19"/>
    <p:sldLayoutId id="2147484432" r:id="rId20"/>
    <p:sldLayoutId id="2147484433" r:id="rId21"/>
    <p:sldLayoutId id="2147484434" r:id="rId22"/>
    <p:sldLayoutId id="2147484444" r:id="rId23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 userDrawn="1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13" Type="http://schemas.openxmlformats.org/officeDocument/2006/relationships/image" Target="../media/image283.svg"/><Relationship Id="rId3" Type="http://schemas.openxmlformats.org/officeDocument/2006/relationships/image" Target="../media/image23.png"/><Relationship Id="rId25" Type="http://schemas.openxmlformats.org/officeDocument/2006/relationships/image" Target="../media/image64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24" Type="http://schemas.openxmlformats.org/officeDocument/2006/relationships/image" Target="../media/image25.png"/><Relationship Id="rId5" Type="http://schemas.openxmlformats.org/officeDocument/2006/relationships/image" Target="../media/image67.svg"/><Relationship Id="rId23" Type="http://schemas.openxmlformats.org/officeDocument/2006/relationships/image" Target="../media/image293.svg"/><Relationship Id="rId15" Type="http://schemas.openxmlformats.org/officeDocument/2006/relationships/image" Target="../media/image617.svg"/><Relationship Id="rId27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13" Type="http://schemas.openxmlformats.org/officeDocument/2006/relationships/image" Target="../media/image283.svg"/><Relationship Id="rId3" Type="http://schemas.openxmlformats.org/officeDocument/2006/relationships/image" Target="../media/image23.png"/><Relationship Id="rId25" Type="http://schemas.openxmlformats.org/officeDocument/2006/relationships/image" Target="../media/image647.svg"/><Relationship Id="rId17" Type="http://schemas.openxmlformats.org/officeDocument/2006/relationships/image" Target="../media/image243.svg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24" Type="http://schemas.openxmlformats.org/officeDocument/2006/relationships/image" Target="../media/image25.png"/><Relationship Id="rId5" Type="http://schemas.openxmlformats.org/officeDocument/2006/relationships/image" Target="../media/image67.svg"/><Relationship Id="rId23" Type="http://schemas.openxmlformats.org/officeDocument/2006/relationships/image" Target="../media/image293.svg"/><Relationship Id="rId15" Type="http://schemas.openxmlformats.org/officeDocument/2006/relationships/image" Target="../media/image617.svg"/><Relationship Id="rId28" Type="http://schemas.openxmlformats.org/officeDocument/2006/relationships/image" Target="../media/image14.png"/><Relationship Id="rId31" Type="http://schemas.openxmlformats.org/officeDocument/2006/relationships/image" Target="../media/image29.png"/><Relationship Id="rId27" Type="http://schemas.openxmlformats.org/officeDocument/2006/relationships/image" Target="../media/image27.png"/><Relationship Id="rId30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13" Type="http://schemas.openxmlformats.org/officeDocument/2006/relationships/image" Target="../media/image283.svg"/><Relationship Id="rId3" Type="http://schemas.openxmlformats.org/officeDocument/2006/relationships/image" Target="../media/image23.png"/><Relationship Id="rId25" Type="http://schemas.openxmlformats.org/officeDocument/2006/relationships/image" Target="../media/image647.svg"/><Relationship Id="rId17" Type="http://schemas.openxmlformats.org/officeDocument/2006/relationships/image" Target="../media/image243.sv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24" Type="http://schemas.openxmlformats.org/officeDocument/2006/relationships/image" Target="../media/image25.png"/><Relationship Id="rId5" Type="http://schemas.openxmlformats.org/officeDocument/2006/relationships/image" Target="../media/image67.svg"/><Relationship Id="rId23" Type="http://schemas.openxmlformats.org/officeDocument/2006/relationships/image" Target="../media/image293.svg"/><Relationship Id="rId15" Type="http://schemas.openxmlformats.org/officeDocument/2006/relationships/image" Target="../media/image617.sv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30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svg"/><Relationship Id="rId25" Type="http://schemas.openxmlformats.org/officeDocument/2006/relationships/image" Target="../media/image32.png"/><Relationship Id="rId17" Type="http://schemas.openxmlformats.org/officeDocument/2006/relationships/image" Target="../media/image243.svg"/><Relationship Id="rId38" Type="http://schemas.openxmlformats.org/officeDocument/2006/relationships/image" Target="../media/image34.png"/><Relationship Id="rId33" Type="http://schemas.openxmlformats.org/officeDocument/2006/relationships/image" Target="../media/image59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24" Type="http://schemas.openxmlformats.org/officeDocument/2006/relationships/image" Target="../media/image31.png"/><Relationship Id="rId37" Type="http://schemas.openxmlformats.org/officeDocument/2006/relationships/image" Target="../media/image33.png"/><Relationship Id="rId5" Type="http://schemas.openxmlformats.org/officeDocument/2006/relationships/image" Target="../media/image19.svg"/><Relationship Id="rId23" Type="http://schemas.openxmlformats.org/officeDocument/2006/relationships/image" Target="../media/image203.svg"/><Relationship Id="rId36" Type="http://schemas.openxmlformats.org/officeDocument/2006/relationships/image" Target="../media/image29.png"/><Relationship Id="rId35" Type="http://schemas.openxmlformats.org/officeDocument/2006/relationships/image" Target="../media/image27.svg"/><Relationship Id="rId27" Type="http://schemas.openxmlformats.org/officeDocument/2006/relationships/image" Target="../media/image29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3" Type="http://schemas.openxmlformats.org/officeDocument/2006/relationships/image" Target="../media/image23.png"/><Relationship Id="rId25" Type="http://schemas.openxmlformats.org/officeDocument/2006/relationships/image" Target="../media/image647.svg"/><Relationship Id="rId17" Type="http://schemas.openxmlformats.org/officeDocument/2006/relationships/image" Target="../media/image29.svg"/><Relationship Id="rId7" Type="http://schemas.openxmlformats.org/officeDocument/2006/relationships/image" Target="../media/image45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24" Type="http://schemas.openxmlformats.org/officeDocument/2006/relationships/image" Target="../media/image25.png"/><Relationship Id="rId5" Type="http://schemas.openxmlformats.org/officeDocument/2006/relationships/image" Target="../media/image67.svg"/><Relationship Id="rId23" Type="http://schemas.openxmlformats.org/officeDocument/2006/relationships/image" Target="../media/image293.svg"/><Relationship Id="rId27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svg"/><Relationship Id="rId25" Type="http://schemas.openxmlformats.org/officeDocument/2006/relationships/image" Target="../media/image32.png"/><Relationship Id="rId17" Type="http://schemas.openxmlformats.org/officeDocument/2006/relationships/image" Target="../media/image243.svg"/><Relationship Id="rId38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58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24" Type="http://schemas.openxmlformats.org/officeDocument/2006/relationships/image" Target="../media/image31.png"/><Relationship Id="rId37" Type="http://schemas.openxmlformats.org/officeDocument/2006/relationships/image" Target="../media/image45.png"/><Relationship Id="rId5" Type="http://schemas.openxmlformats.org/officeDocument/2006/relationships/image" Target="../media/image19.svg"/><Relationship Id="rId23" Type="http://schemas.openxmlformats.org/officeDocument/2006/relationships/image" Target="../media/image203.svg"/><Relationship Id="rId36" Type="http://schemas.openxmlformats.org/officeDocument/2006/relationships/image" Target="../media/image29.png"/><Relationship Id="rId35" Type="http://schemas.openxmlformats.org/officeDocument/2006/relationships/image" Target="../media/image27.svg"/><Relationship Id="rId27" Type="http://schemas.openxmlformats.org/officeDocument/2006/relationships/image" Target="../media/image297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38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2019014"/>
          </a:xfrm>
        </p:spPr>
        <p:txBody>
          <a:bodyPr/>
          <a:lstStyle/>
          <a:p>
            <a:r>
              <a:rPr lang="en-US" dirty="0" err="1" smtClean="0"/>
              <a:t>aws</a:t>
            </a:r>
            <a:r>
              <a:rPr lang="en-US" dirty="0" smtClean="0"/>
              <a:t> </a:t>
            </a:r>
            <a:r>
              <a:rPr lang="en-US" dirty="0" err="1"/>
              <a:t>secretsmanager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create-secret</a:t>
            </a:r>
            <a:r>
              <a:rPr lang="en-US" dirty="0"/>
              <a:t> --name </a:t>
            </a:r>
            <a:r>
              <a:rPr lang="en-US" dirty="0" err="1" smtClean="0"/>
              <a:t>TestApplication</a:t>
            </a:r>
            <a:r>
              <a:rPr lang="en-US" dirty="0" smtClean="0"/>
              <a:t>/</a:t>
            </a:r>
            <a:r>
              <a:rPr lang="en-US" dirty="0" err="1" smtClean="0"/>
              <a:t>MyTestDatabaseSecret</a:t>
            </a:r>
            <a:endParaRPr lang="en-US" dirty="0"/>
          </a:p>
          <a:p>
            <a:r>
              <a:rPr lang="en-US" dirty="0"/>
              <a:t>    --description </a:t>
            </a:r>
            <a:r>
              <a:rPr lang="en-US" dirty="0" smtClean="0"/>
              <a:t>“Upload credentials for my test database from the CLI. Team </a:t>
            </a:r>
            <a:r>
              <a:rPr lang="en-US" dirty="0" err="1" smtClean="0"/>
              <a:t>Isengard</a:t>
            </a:r>
            <a:r>
              <a:rPr lang="en-US" dirty="0" smtClean="0"/>
              <a:t> owns this secret."</a:t>
            </a:r>
            <a:endParaRPr lang="en-US" dirty="0"/>
          </a:p>
          <a:p>
            <a:r>
              <a:rPr lang="en-US" dirty="0"/>
              <a:t>    --secret-string file://</a:t>
            </a:r>
            <a:r>
              <a:rPr lang="en-US" dirty="0" smtClean="0"/>
              <a:t>mycreds.json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 txBox="1">
            <a:spLocks/>
          </p:cNvSpPr>
          <p:nvPr/>
        </p:nvSpPr>
        <p:spPr>
          <a:xfrm>
            <a:off x="432398" y="4514850"/>
            <a:ext cx="13768388" cy="5724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aws</a:t>
            </a:r>
            <a:r>
              <a:rPr lang="en-US" dirty="0" smtClean="0"/>
              <a:t> </a:t>
            </a:r>
            <a:r>
              <a:rPr lang="en-US" dirty="0" err="1"/>
              <a:t>secretsmanager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get-secret-value</a:t>
            </a:r>
            <a:r>
              <a:rPr lang="en-US" dirty="0"/>
              <a:t> --secret-id </a:t>
            </a:r>
            <a:r>
              <a:rPr lang="en-US" dirty="0" err="1"/>
              <a:t>TestApplication</a:t>
            </a:r>
            <a:r>
              <a:rPr lang="en-US" dirty="0"/>
              <a:t>/</a:t>
            </a:r>
            <a:r>
              <a:rPr lang="en-US" dirty="0" err="1"/>
              <a:t>MyTestDatabaseSecret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15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access control and auditability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696" y="1704066"/>
            <a:ext cx="10058400" cy="28069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/>
              </a:rPr>
              <a:t>IAM </a:t>
            </a:r>
            <a:r>
              <a:rPr lang="en-US" dirty="0" smtClean="0">
                <a:latin typeface="Amazon Ember" panose="020B0603020204020204"/>
              </a:rPr>
              <a:t>policies for fine-grained access control</a:t>
            </a:r>
            <a:endParaRPr lang="en-US" dirty="0">
              <a:latin typeface="Amazon Ember" panose="020B06030202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Resource-based </a:t>
            </a:r>
            <a:r>
              <a:rPr lang="en-US" dirty="0">
                <a:latin typeface="Amazon Ember" panose="020B0603020204020204"/>
              </a:rPr>
              <a:t>policies for cross-account </a:t>
            </a:r>
            <a:r>
              <a:rPr lang="en-US" dirty="0" smtClean="0">
                <a:latin typeface="Amazon Ember" panose="020B0603020204020204"/>
              </a:rPr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Tag-based </a:t>
            </a:r>
            <a:r>
              <a:rPr lang="en-US" dirty="0">
                <a:latin typeface="Amazon Ember" panose="020B0603020204020204"/>
              </a:rPr>
              <a:t>access control </a:t>
            </a:r>
            <a:r>
              <a:rPr lang="en-US" dirty="0" smtClean="0">
                <a:latin typeface="Amazon Ember" panose="020B0603020204020204"/>
              </a:rPr>
              <a:t>and hierarchical names for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/>
              </a:rPr>
              <a:t>Integrated with CloudTrail, </a:t>
            </a:r>
            <a:r>
              <a:rPr lang="en-US" dirty="0" smtClean="0">
                <a:latin typeface="Amazon Ember" panose="020B0603020204020204"/>
              </a:rPr>
              <a:t>CloudWatch</a:t>
            </a:r>
            <a:endParaRPr 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474552" y="5160815"/>
            <a:ext cx="13775612" cy="7386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Amazon Ember" panose="020B0603020204020204"/>
              </a:rPr>
              <a:t>Control access and audit use to </a:t>
            </a:r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prevent “secret sprawl”</a:t>
            </a:r>
            <a:endParaRPr lang="en-US" dirty="0" smtClean="0">
              <a:latin typeface="Amazon Ember" panose="020B060302020402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96643" y="1806559"/>
            <a:ext cx="2054602" cy="2090699"/>
            <a:chOff x="2893996" y="2318521"/>
            <a:chExt cx="1284126" cy="130668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996" y="2318521"/>
              <a:ext cx="1284126" cy="12841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275" y="3060250"/>
              <a:ext cx="423718" cy="564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55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088" y="1427011"/>
            <a:ext cx="13768388" cy="6697218"/>
          </a:xfrm>
        </p:spPr>
        <p:txBody>
          <a:bodyPr/>
          <a:lstStyle/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"Version" : "2012-10-17",</a:t>
            </a:r>
          </a:p>
          <a:p>
            <a:r>
              <a:rPr lang="en-US" dirty="0"/>
              <a:t>  "Statement" 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"Effect": "Allow",</a:t>
            </a:r>
          </a:p>
          <a:p>
            <a:r>
              <a:rPr lang="en-US" dirty="0"/>
              <a:t>      "Action": </a:t>
            </a:r>
            <a:r>
              <a:rPr lang="en-US" dirty="0">
                <a:solidFill>
                  <a:schemeClr val="accent1"/>
                </a:solidFill>
              </a:rPr>
              <a:t>["</a:t>
            </a:r>
            <a:r>
              <a:rPr lang="en-US" dirty="0" err="1">
                <a:solidFill>
                  <a:schemeClr val="accent1"/>
                </a:solidFill>
              </a:rPr>
              <a:t>secretsmanager:GetSecretValue</a:t>
            </a:r>
            <a:r>
              <a:rPr lang="en-US" dirty="0">
                <a:solidFill>
                  <a:schemeClr val="accent1"/>
                </a:solidFill>
              </a:rPr>
              <a:t>", "</a:t>
            </a:r>
            <a:r>
              <a:rPr lang="en-US" dirty="0" err="1">
                <a:solidFill>
                  <a:schemeClr val="accent1"/>
                </a:solidFill>
              </a:rPr>
              <a:t>secretsmanager:DescribeSecret</a:t>
            </a:r>
            <a:r>
              <a:rPr lang="en-US" dirty="0">
                <a:solidFill>
                  <a:schemeClr val="accent1"/>
                </a:solidFill>
              </a:rPr>
              <a:t>"],</a:t>
            </a:r>
          </a:p>
          <a:p>
            <a:r>
              <a:rPr lang="en-US" dirty="0"/>
              <a:t>      "Resource": "</a:t>
            </a:r>
            <a:r>
              <a:rPr lang="en-US" dirty="0" smtClean="0"/>
              <a:t>arn:aws:secretsmanager:us-east-2:000000000000:secret:</a:t>
            </a:r>
            <a:r>
              <a:rPr lang="en-US" dirty="0"/>
              <a:t> </a:t>
            </a:r>
            <a:r>
              <a:rPr lang="en-US" dirty="0" err="1" smtClean="0"/>
              <a:t>TestApplication</a:t>
            </a:r>
            <a:r>
              <a:rPr lang="en-US" dirty="0" smtClean="0"/>
              <a:t>/</a:t>
            </a:r>
            <a:r>
              <a:rPr lang="en-US" dirty="0" err="1" smtClean="0">
                <a:solidFill>
                  <a:schemeClr val="accent1"/>
                </a:solidFill>
              </a:rPr>
              <a:t>MyTestDatabaseSecret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/>
              <a:t>    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81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secrets safely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352" y="1602836"/>
            <a:ext cx="10422048" cy="41365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/>
              </a:rPr>
              <a:t>Built-in integrations for rotating all Amazon Relational Database Service (Amazon RDS) </a:t>
            </a:r>
            <a:r>
              <a:rPr lang="en-US" dirty="0" smtClean="0">
                <a:latin typeface="Amazon Ember" panose="020B0603020204020204"/>
              </a:rPr>
              <a:t/>
            </a:r>
            <a:br>
              <a:rPr lang="en-US" dirty="0" smtClean="0">
                <a:latin typeface="Amazon Ember" panose="020B0603020204020204"/>
              </a:rPr>
            </a:br>
            <a:r>
              <a:rPr lang="en-US" dirty="0" smtClean="0">
                <a:latin typeface="Amazon Ember" panose="020B0603020204020204"/>
              </a:rPr>
              <a:t>database types</a:t>
            </a:r>
            <a:endParaRPr lang="en-US" dirty="0">
              <a:latin typeface="Amazon Ember" panose="020B06030202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/>
              </a:rPr>
              <a:t>Extensible with </a:t>
            </a:r>
            <a:r>
              <a:rPr lang="en-US" dirty="0" smtClean="0">
                <a:latin typeface="Amazon Ember" panose="020B0603020204020204"/>
              </a:rPr>
              <a:t>AWS Lambda</a:t>
            </a:r>
            <a:endParaRPr lang="en-US" dirty="0">
              <a:latin typeface="Amazon Ember" panose="020B06030202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/>
              </a:rPr>
              <a:t>Use versioning so that applications don’t break </a:t>
            </a:r>
            <a:r>
              <a:rPr lang="en-US" dirty="0" smtClean="0">
                <a:latin typeface="Amazon Ember" panose="020B0603020204020204"/>
              </a:rPr>
              <a:t/>
            </a:r>
            <a:br>
              <a:rPr lang="en-US" dirty="0" smtClean="0">
                <a:latin typeface="Amazon Ember" panose="020B0603020204020204"/>
              </a:rPr>
            </a:br>
            <a:r>
              <a:rPr lang="en-US" dirty="0" smtClean="0">
                <a:latin typeface="Amazon Ember" panose="020B0603020204020204"/>
              </a:rPr>
              <a:t>when </a:t>
            </a:r>
            <a:r>
              <a:rPr lang="en-US" dirty="0">
                <a:latin typeface="Amazon Ember" panose="020B0603020204020204"/>
              </a:rPr>
              <a:t>secrets are </a:t>
            </a:r>
            <a:r>
              <a:rPr lang="en-US" dirty="0" smtClean="0">
                <a:latin typeface="Amazon Ember" panose="020B0603020204020204"/>
              </a:rPr>
              <a:t>rotated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Pay for the API call; no additional charge for </a:t>
            </a:r>
            <a:br>
              <a:rPr lang="en-US" dirty="0" smtClean="0">
                <a:latin typeface="Amazon Ember" panose="020B0603020204020204"/>
              </a:rPr>
            </a:br>
            <a:r>
              <a:rPr lang="en-US" dirty="0" smtClean="0">
                <a:latin typeface="Amazon Ember" panose="020B0603020204020204"/>
              </a:rPr>
              <a:t>rotating secrets</a:t>
            </a:r>
            <a:endParaRPr lang="en-US" dirty="0">
              <a:latin typeface="Amazon Ember" panose="020B060302020402020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6171" y="2426347"/>
            <a:ext cx="2724970" cy="2046296"/>
            <a:chOff x="547013" y="2318521"/>
            <a:chExt cx="1703106" cy="12789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13" y="2318521"/>
              <a:ext cx="712946" cy="712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13" y="2884510"/>
              <a:ext cx="712946" cy="712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051" y="2449150"/>
              <a:ext cx="1061068" cy="1061068"/>
            </a:xfrm>
            <a:prstGeom prst="rect">
              <a:avLst/>
            </a:prstGeom>
          </p:spPr>
        </p:pic>
      </p:grp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323088" y="5612227"/>
            <a:ext cx="15241698" cy="6832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1"/>
                </a:solidFill>
                <a:latin typeface="Amazon Ember" panose="020B0603020204020204"/>
              </a:rPr>
              <a:t>Transform</a:t>
            </a:r>
            <a:r>
              <a:rPr lang="en-US" sz="2800" dirty="0" smtClean="0">
                <a:latin typeface="Amazon Ember" panose="020B0603020204020204"/>
              </a:rPr>
              <a:t> a </a:t>
            </a:r>
            <a:r>
              <a:rPr lang="en-US" sz="2800" dirty="0" smtClean="0"/>
              <a:t>long-term secret </a:t>
            </a:r>
            <a:r>
              <a:rPr lang="en-US" sz="2800" dirty="0" smtClean="0">
                <a:solidFill>
                  <a:schemeClr val="accent1"/>
                </a:solidFill>
              </a:rPr>
              <a:t>in </a:t>
            </a:r>
            <a:r>
              <a:rPr lang="en-US" sz="2800" dirty="0">
                <a:solidFill>
                  <a:schemeClr val="accent1"/>
                </a:solidFill>
              </a:rPr>
              <a:t>to a short-term </a:t>
            </a:r>
            <a:r>
              <a:rPr lang="en-US" sz="2800" dirty="0" smtClean="0">
                <a:solidFill>
                  <a:schemeClr val="accent1"/>
                </a:solidFill>
              </a:rPr>
              <a:t>secret </a:t>
            </a:r>
            <a:r>
              <a:rPr lang="en-US" sz="2800" dirty="0" smtClean="0"/>
              <a:t>that </a:t>
            </a:r>
            <a:r>
              <a:rPr lang="en-US" sz="2800" dirty="0"/>
              <a:t>is rotated </a:t>
            </a:r>
            <a:r>
              <a:rPr lang="en-US" sz="2800" dirty="0" smtClean="0"/>
              <a:t>automatically </a:t>
            </a:r>
            <a:r>
              <a:rPr lang="en-US" sz="2800" dirty="0" smtClean="0">
                <a:latin typeface="Amazon Ember" panose="020B0603020204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988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5">
            <a:extLst>
              <a:ext uri="{FF2B5EF4-FFF2-40B4-BE49-F238E27FC236}">
                <a16:creationId xmlns:a16="http://schemas.microsoft.com/office/drawing/2014/main" id="{E97C2B9F-E140-D446-A15F-EE07E696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1757" y="198504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6106289" y="2997647"/>
            <a:ext cx="124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13C14D-E777-484E-809E-1F7A8F6274AF}"/>
              </a:ext>
            </a:extLst>
          </p:cNvPr>
          <p:cNvGrpSpPr/>
          <p:nvPr/>
        </p:nvGrpSpPr>
        <p:grpSpPr>
          <a:xfrm>
            <a:off x="10072146" y="4437954"/>
            <a:ext cx="1072750" cy="1437620"/>
            <a:chOff x="6872438" y="941784"/>
            <a:chExt cx="1072750" cy="1437620"/>
          </a:xfrm>
        </p:grpSpPr>
        <p:pic>
          <p:nvPicPr>
            <p:cNvPr id="12" name="Graphic 47">
              <a:extLst>
                <a:ext uri="{FF2B5EF4-FFF2-40B4-BE49-F238E27FC236}">
                  <a16:creationId xmlns:a16="http://schemas.microsoft.com/office/drawing/2014/main" id="{E8427C22-E978-6744-BB75-51E7D612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40045" y="941784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C6146-E54A-A44E-B41F-ECF8C48DD5EF}"/>
                </a:ext>
              </a:extLst>
            </p:cNvPr>
            <p:cNvSpPr txBox="1"/>
            <p:nvPr/>
          </p:nvSpPr>
          <p:spPr>
            <a:xfrm>
              <a:off x="6872438" y="1856184"/>
              <a:ext cx="107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MS SQL instance</a:t>
              </a:r>
            </a:p>
          </p:txBody>
        </p:sp>
      </p:grpSp>
      <p:pic>
        <p:nvPicPr>
          <p:cNvPr id="14" name="Graphic 21">
            <a:extLst>
              <a:ext uri="{FF2B5EF4-FFF2-40B4-BE49-F238E27FC236}">
                <a16:creationId xmlns:a16="http://schemas.microsoft.com/office/drawing/2014/main" id="{345E36BB-E59E-1A41-813B-EC634104F0B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b="32683"/>
          <a:stretch/>
        </p:blipFill>
        <p:spPr>
          <a:xfrm>
            <a:off x="2487900" y="2046791"/>
            <a:ext cx="947682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18CFCF-A05D-384A-B644-3CF9919019A7}"/>
              </a:ext>
            </a:extLst>
          </p:cNvPr>
          <p:cNvCxnSpPr/>
          <p:nvPr/>
        </p:nvCxnSpPr>
        <p:spPr>
          <a:xfrm rot="16200000">
            <a:off x="5460288" y="5016287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3922796" y="4074429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2303225" y="3007161"/>
            <a:ext cx="135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Secrets Manager</a:t>
            </a:r>
            <a:endParaRPr lang="en-US" sz="1400" b="1" dirty="0"/>
          </a:p>
        </p:txBody>
      </p:sp>
      <p:pic>
        <p:nvPicPr>
          <p:cNvPr id="53" name="Graphic 29">
            <a:extLst>
              <a:ext uri="{FF2B5EF4-FFF2-40B4-BE49-F238E27FC236}">
                <a16:creationId xmlns:a16="http://schemas.microsoft.com/office/drawing/2014/main" id="{35A14E1F-A774-E441-BF43-5C4851AA111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b="20914"/>
          <a:stretch/>
        </p:blipFill>
        <p:spPr>
          <a:xfrm>
            <a:off x="10134471" y="2046791"/>
            <a:ext cx="924964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2315935" y="3748202"/>
            <a:ext cx="1621375" cy="2702604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9797834" y="3748202"/>
            <a:ext cx="1621375" cy="2702604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9480300" y="2975982"/>
            <a:ext cx="223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Relational Database Service (RDS)</a:t>
            </a:r>
            <a:endParaRPr lang="en-US" sz="14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3937310" y="4437954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6848876" y="4652760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6863390" y="5016285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526831" y="3798841"/>
            <a:ext cx="1875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GetSecretVaule</a:t>
            </a:r>
            <a:r>
              <a:rPr lang="en-US" sz="1100" dirty="0" smtClean="0"/>
              <a:t> command 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054219" y="4176026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{</a:t>
            </a:r>
            <a:r>
              <a:rPr lang="en-US" sz="1100" dirty="0" err="1" smtClean="0">
                <a:solidFill>
                  <a:schemeClr val="accent6"/>
                </a:solidFill>
              </a:rPr>
              <a:t>Ua</a:t>
            </a:r>
            <a:r>
              <a:rPr lang="en-US" sz="1100" dirty="0" smtClean="0">
                <a:solidFill>
                  <a:schemeClr val="accent6"/>
                </a:solidFill>
              </a:rPr>
              <a:t>, Pa}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88663" y="4403701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{</a:t>
            </a:r>
            <a:r>
              <a:rPr lang="en-US" sz="1100" dirty="0" err="1" smtClean="0">
                <a:solidFill>
                  <a:schemeClr val="accent6"/>
                </a:solidFill>
              </a:rPr>
              <a:t>Ua</a:t>
            </a:r>
            <a:r>
              <a:rPr lang="en-US" sz="1100" dirty="0" smtClean="0">
                <a:solidFill>
                  <a:schemeClr val="accent6"/>
                </a:solidFill>
              </a:rPr>
              <a:t>, Pa}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99445" y="4767225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Data</a:t>
            </a:r>
            <a:endParaRPr lang="en-US" sz="11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A57370-6751-954D-97EA-7A95BFE0D2E5}"/>
              </a:ext>
            </a:extLst>
          </p:cNvPr>
          <p:cNvGrpSpPr/>
          <p:nvPr/>
        </p:nvGrpSpPr>
        <p:grpSpPr>
          <a:xfrm>
            <a:off x="2303225" y="3834019"/>
            <a:ext cx="1676433" cy="1172501"/>
            <a:chOff x="1273078" y="1490429"/>
            <a:chExt cx="1676433" cy="1172501"/>
          </a:xfrm>
        </p:grpSpPr>
        <p:pic>
          <p:nvPicPr>
            <p:cNvPr id="69" name="Graphic 33">
              <a:extLst>
                <a:ext uri="{FF2B5EF4-FFF2-40B4-BE49-F238E27FC236}">
                  <a16:creationId xmlns:a16="http://schemas.microsoft.com/office/drawing/2014/main" id="{95819CD0-4C4F-044C-B398-D8C14A0FB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39275" y="1490429"/>
              <a:ext cx="914400" cy="91440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6D75FC-816D-6141-BF25-0DE80F267459}"/>
                </a:ext>
              </a:extLst>
            </p:cNvPr>
            <p:cNvSpPr txBox="1"/>
            <p:nvPr/>
          </p:nvSpPr>
          <p:spPr>
            <a:xfrm>
              <a:off x="1273078" y="2401320"/>
              <a:ext cx="1676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Stage: AWSCURRENT</a:t>
              </a:r>
              <a:endParaRPr lang="en-US" sz="1100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697435" y="4400421"/>
            <a:ext cx="893514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00" dirty="0" smtClean="0">
                <a:solidFill>
                  <a:schemeClr val="accent6"/>
                </a:solidFill>
              </a:rPr>
              <a:t>{</a:t>
            </a:r>
            <a:r>
              <a:rPr lang="en-US" sz="1100" dirty="0" err="1" smtClean="0">
                <a:solidFill>
                  <a:schemeClr val="accent6"/>
                </a:solidFill>
              </a:rPr>
              <a:t>Ua</a:t>
            </a:r>
            <a:r>
              <a:rPr lang="en-US" sz="1100" dirty="0" smtClean="0">
                <a:solidFill>
                  <a:schemeClr val="accent6"/>
                </a:solidFill>
              </a:rPr>
              <a:t>, Pa}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mazon Ember" panose="020B0603020204020204"/>
              </a:rPr>
              <a:t>How rotation works</a:t>
            </a:r>
            <a:endParaRPr lang="en-US" dirty="0">
              <a:solidFill>
                <a:schemeClr val="tx1"/>
              </a:solidFill>
              <a:latin typeface="Amazon Ember" panose="020B06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53892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5">
            <a:extLst>
              <a:ext uri="{FF2B5EF4-FFF2-40B4-BE49-F238E27FC236}">
                <a16:creationId xmlns:a16="http://schemas.microsoft.com/office/drawing/2014/main" id="{E97C2B9F-E140-D446-A15F-EE07E696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1757" y="198504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6106289" y="2997647"/>
            <a:ext cx="124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13C14D-E777-484E-809E-1F7A8F6274AF}"/>
              </a:ext>
            </a:extLst>
          </p:cNvPr>
          <p:cNvGrpSpPr/>
          <p:nvPr/>
        </p:nvGrpSpPr>
        <p:grpSpPr>
          <a:xfrm>
            <a:off x="10072146" y="4437954"/>
            <a:ext cx="1072750" cy="1437620"/>
            <a:chOff x="6872438" y="941784"/>
            <a:chExt cx="1072750" cy="1437620"/>
          </a:xfrm>
        </p:grpSpPr>
        <p:pic>
          <p:nvPicPr>
            <p:cNvPr id="12" name="Graphic 47">
              <a:extLst>
                <a:ext uri="{FF2B5EF4-FFF2-40B4-BE49-F238E27FC236}">
                  <a16:creationId xmlns:a16="http://schemas.microsoft.com/office/drawing/2014/main" id="{E8427C22-E978-6744-BB75-51E7D612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40045" y="941784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C6146-E54A-A44E-B41F-ECF8C48DD5EF}"/>
                </a:ext>
              </a:extLst>
            </p:cNvPr>
            <p:cNvSpPr txBox="1"/>
            <p:nvPr/>
          </p:nvSpPr>
          <p:spPr>
            <a:xfrm>
              <a:off x="6872438" y="1856184"/>
              <a:ext cx="107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MS SQL instance</a:t>
              </a:r>
            </a:p>
          </p:txBody>
        </p:sp>
      </p:grpSp>
      <p:pic>
        <p:nvPicPr>
          <p:cNvPr id="14" name="Graphic 21">
            <a:extLst>
              <a:ext uri="{FF2B5EF4-FFF2-40B4-BE49-F238E27FC236}">
                <a16:creationId xmlns:a16="http://schemas.microsoft.com/office/drawing/2014/main" id="{345E36BB-E59E-1A41-813B-EC634104F0B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b="32683"/>
          <a:stretch/>
        </p:blipFill>
        <p:spPr>
          <a:xfrm>
            <a:off x="2487900" y="2046791"/>
            <a:ext cx="947682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18CFCF-A05D-384A-B644-3CF9919019A7}"/>
              </a:ext>
            </a:extLst>
          </p:cNvPr>
          <p:cNvCxnSpPr/>
          <p:nvPr/>
        </p:nvCxnSpPr>
        <p:spPr>
          <a:xfrm rot="16200000">
            <a:off x="5460288" y="5016287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3922796" y="4074429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2303225" y="3007161"/>
            <a:ext cx="135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Secrets Manager</a:t>
            </a:r>
            <a:endParaRPr lang="en-US" sz="1400" b="1" dirty="0"/>
          </a:p>
        </p:txBody>
      </p:sp>
      <p:pic>
        <p:nvPicPr>
          <p:cNvPr id="53" name="Graphic 29">
            <a:extLst>
              <a:ext uri="{FF2B5EF4-FFF2-40B4-BE49-F238E27FC236}">
                <a16:creationId xmlns:a16="http://schemas.microsoft.com/office/drawing/2014/main" id="{35A14E1F-A774-E441-BF43-5C4851AA111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b="20914"/>
          <a:stretch/>
        </p:blipFill>
        <p:spPr>
          <a:xfrm>
            <a:off x="10134471" y="2046791"/>
            <a:ext cx="924964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2315935" y="3748202"/>
            <a:ext cx="1621375" cy="2702604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9797834" y="3748202"/>
            <a:ext cx="1621375" cy="2702604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9480300" y="2975982"/>
            <a:ext cx="223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Relational Database Service (RDS)</a:t>
            </a:r>
            <a:endParaRPr lang="en-US" sz="14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3937310" y="4437954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6848876" y="4652760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6863390" y="5016285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A57370-6751-954D-97EA-7A95BFE0D2E5}"/>
              </a:ext>
            </a:extLst>
          </p:cNvPr>
          <p:cNvGrpSpPr/>
          <p:nvPr/>
        </p:nvGrpSpPr>
        <p:grpSpPr>
          <a:xfrm>
            <a:off x="2315840" y="5074814"/>
            <a:ext cx="1621563" cy="1176010"/>
            <a:chOff x="1292168" y="1490429"/>
            <a:chExt cx="1621563" cy="1176010"/>
          </a:xfrm>
        </p:grpSpPr>
        <p:pic>
          <p:nvPicPr>
            <p:cNvPr id="60" name="Graphic 33">
              <a:extLst>
                <a:ext uri="{FF2B5EF4-FFF2-40B4-BE49-F238E27FC236}">
                  <a16:creationId xmlns:a16="http://schemas.microsoft.com/office/drawing/2014/main" id="{95819CD0-4C4F-044C-B398-D8C14A0FB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39275" y="14904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F6D75FC-816D-6141-BF25-0DE80F267459}"/>
                </a:ext>
              </a:extLst>
            </p:cNvPr>
            <p:cNvSpPr txBox="1"/>
            <p:nvPr/>
          </p:nvSpPr>
          <p:spPr>
            <a:xfrm>
              <a:off x="1292168" y="2404829"/>
              <a:ext cx="16215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Stage: AWSPENDING</a:t>
              </a:r>
              <a:endParaRPr lang="en-US" sz="11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26831" y="37988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GetSecretVaule</a:t>
            </a:r>
            <a:r>
              <a:rPr lang="en-US" sz="1050" dirty="0" smtClean="0"/>
              <a:t> command </a:t>
            </a:r>
            <a:endParaRPr 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5054219" y="4176026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6"/>
                </a:solidFill>
              </a:rPr>
              <a:t>{</a:t>
            </a:r>
            <a:r>
              <a:rPr lang="en-US" sz="1050" dirty="0" err="1" smtClean="0">
                <a:solidFill>
                  <a:schemeClr val="accent6"/>
                </a:solidFill>
              </a:rPr>
              <a:t>Ua</a:t>
            </a:r>
            <a:r>
              <a:rPr lang="en-US" sz="1050" dirty="0" smtClean="0">
                <a:solidFill>
                  <a:schemeClr val="accent6"/>
                </a:solidFill>
              </a:rPr>
              <a:t>, Pa}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88663" y="4403701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6"/>
                </a:solidFill>
              </a:rPr>
              <a:t>{</a:t>
            </a:r>
            <a:r>
              <a:rPr lang="en-US" sz="1050" dirty="0" err="1" smtClean="0">
                <a:solidFill>
                  <a:schemeClr val="accent6"/>
                </a:solidFill>
              </a:rPr>
              <a:t>Ua</a:t>
            </a:r>
            <a:r>
              <a:rPr lang="en-US" sz="1050" dirty="0" smtClean="0">
                <a:solidFill>
                  <a:schemeClr val="accent6"/>
                </a:solidFill>
              </a:rPr>
              <a:t>, Pa}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99445" y="4767225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Data</a:t>
            </a:r>
            <a:endParaRPr lang="en-US" sz="1050" dirty="0"/>
          </a:p>
        </p:txBody>
      </p:sp>
      <p:pic>
        <p:nvPicPr>
          <p:cNvPr id="27" name="Graphic 33">
            <a:extLst>
              <a:ext uri="{FF2B5EF4-FFF2-40B4-BE49-F238E27FC236}">
                <a16:creationId xmlns:a16="http://schemas.microsoft.com/office/drawing/2014/main" id="{95819CD0-4C4F-044C-B398-D8C14A0FBF9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9422" y="3834019"/>
            <a:ext cx="914400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3" y="3473882"/>
            <a:ext cx="548640" cy="5486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97435" y="4400421"/>
            <a:ext cx="871072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 smtClean="0">
                <a:solidFill>
                  <a:schemeClr val="accent6"/>
                </a:solidFill>
              </a:rPr>
              <a:t>{</a:t>
            </a:r>
            <a:r>
              <a:rPr lang="en-US" sz="1050" dirty="0" err="1" smtClean="0">
                <a:solidFill>
                  <a:schemeClr val="accent6"/>
                </a:solidFill>
              </a:rPr>
              <a:t>Ua</a:t>
            </a:r>
            <a:r>
              <a:rPr lang="en-US" sz="1050" dirty="0" smtClean="0">
                <a:solidFill>
                  <a:schemeClr val="accent6"/>
                </a:solidFill>
              </a:rPr>
              <a:t>, Pa}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3940916" y="5722468"/>
            <a:ext cx="5852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3967188" y="6073058"/>
            <a:ext cx="5852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12517" y="5450474"/>
            <a:ext cx="33970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Create and validate new database credential {</a:t>
            </a:r>
            <a:r>
              <a:rPr lang="en-US" sz="1050" dirty="0" err="1" smtClean="0"/>
              <a:t>Ub</a:t>
            </a:r>
            <a:r>
              <a:rPr lang="en-US" sz="1050" dirty="0" smtClean="0"/>
              <a:t>, </a:t>
            </a:r>
            <a:r>
              <a:rPr lang="en-US" sz="1050" dirty="0" err="1" smtClean="0"/>
              <a:t>Pb</a:t>
            </a:r>
            <a:r>
              <a:rPr lang="en-US" sz="1050" dirty="0" smtClean="0"/>
              <a:t>}</a:t>
            </a:r>
            <a:endParaRPr 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5997826" y="5831927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Confirmation message</a:t>
            </a:r>
            <a:endParaRPr 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2631445" y="5655240"/>
            <a:ext cx="871072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050" dirty="0" smtClean="0">
                <a:solidFill>
                  <a:schemeClr val="accent1"/>
                </a:solidFill>
              </a:rPr>
              <a:t>{</a:t>
            </a:r>
            <a:r>
              <a:rPr lang="en-US" sz="1050" dirty="0" err="1" smtClean="0">
                <a:solidFill>
                  <a:schemeClr val="accent1"/>
                </a:solidFill>
              </a:rPr>
              <a:t>Ub</a:t>
            </a:r>
            <a:r>
              <a:rPr lang="en-US" sz="1050" dirty="0" smtClean="0">
                <a:solidFill>
                  <a:schemeClr val="accent1"/>
                </a:solidFill>
              </a:rPr>
              <a:t>, </a:t>
            </a:r>
            <a:r>
              <a:rPr lang="en-US" sz="1050" dirty="0" err="1" smtClean="0">
                <a:solidFill>
                  <a:schemeClr val="accent1"/>
                </a:solidFill>
              </a:rPr>
              <a:t>Pb</a:t>
            </a:r>
            <a:r>
              <a:rPr lang="en-US" sz="1050" dirty="0" smtClean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mazon Ember" panose="020B0603020204020204"/>
              </a:rPr>
              <a:t>How rotation works</a:t>
            </a:r>
            <a:endParaRPr lang="en-US" dirty="0">
              <a:solidFill>
                <a:schemeClr val="tx1"/>
              </a:solidFill>
              <a:latin typeface="Amazon Ember" panose="020B060302020402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6D75FC-816D-6141-BF25-0DE80F267459}"/>
              </a:ext>
            </a:extLst>
          </p:cNvPr>
          <p:cNvSpPr txBox="1"/>
          <p:nvPr/>
        </p:nvSpPr>
        <p:spPr>
          <a:xfrm>
            <a:off x="2303225" y="4744910"/>
            <a:ext cx="1676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Stage: AWSCURRENT</a:t>
            </a:r>
            <a:endParaRPr 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7A31E7-05EE-F34D-8F81-464ECFE36558}"/>
              </a:ext>
            </a:extLst>
          </p:cNvPr>
          <p:cNvGrpSpPr/>
          <p:nvPr/>
        </p:nvGrpSpPr>
        <p:grpSpPr>
          <a:xfrm>
            <a:off x="8894028" y="3580971"/>
            <a:ext cx="4217898" cy="3060581"/>
            <a:chOff x="488950" y="2362200"/>
            <a:chExt cx="7315844" cy="5356560"/>
          </a:xfrm>
        </p:grpSpPr>
        <p:pic>
          <p:nvPicPr>
            <p:cNvPr id="39" name="Graphic 15">
              <a:extLst>
                <a:ext uri="{FF2B5EF4-FFF2-40B4-BE49-F238E27FC236}">
                  <a16:creationId xmlns:a16="http://schemas.microsoft.com/office/drawing/2014/main" id="{5EB04687-6E7D-7E4F-BFDA-12A78DDF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488950" y="2362200"/>
              <a:ext cx="342900" cy="3429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CDD1F72-1B30-2744-AF30-6D05E9849ECD}"/>
                </a:ext>
              </a:extLst>
            </p:cNvPr>
            <p:cNvSpPr/>
            <p:nvPr/>
          </p:nvSpPr>
          <p:spPr>
            <a:xfrm>
              <a:off x="488950" y="2362200"/>
              <a:ext cx="7315844" cy="5356560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rgbClr val="879196"/>
                  </a:solidFill>
                </a:rPr>
                <a:t>VPC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637E71-652D-A24A-ADF8-26F137078D80}"/>
              </a:ext>
            </a:extLst>
          </p:cNvPr>
          <p:cNvGrpSpPr/>
          <p:nvPr/>
        </p:nvGrpSpPr>
        <p:grpSpPr>
          <a:xfrm>
            <a:off x="11724548" y="3778254"/>
            <a:ext cx="1072750" cy="1653064"/>
            <a:chOff x="5703228" y="3143250"/>
            <a:chExt cx="1072750" cy="1653064"/>
          </a:xfrm>
        </p:grpSpPr>
        <p:pic>
          <p:nvPicPr>
            <p:cNvPr id="42" name="Graphic 6">
              <a:extLst>
                <a:ext uri="{FF2B5EF4-FFF2-40B4-BE49-F238E27FC236}">
                  <a16:creationId xmlns:a16="http://schemas.microsoft.com/office/drawing/2014/main" id="{4688A8FB-694A-8440-A65E-EA783A98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EA3CAD-7793-404F-B179-C9799EF46787}"/>
                </a:ext>
              </a:extLst>
            </p:cNvPr>
            <p:cNvSpPr txBox="1"/>
            <p:nvPr/>
          </p:nvSpPr>
          <p:spPr>
            <a:xfrm>
              <a:off x="5703228" y="4057650"/>
              <a:ext cx="107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Rotation Lambda </a:t>
              </a:r>
              <a:r>
                <a:rPr lang="en-US" sz="1400" dirty="0"/>
                <a:t>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97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F6D75FC-816D-6141-BF25-0DE80F267459}"/>
              </a:ext>
            </a:extLst>
          </p:cNvPr>
          <p:cNvSpPr txBox="1"/>
          <p:nvPr/>
        </p:nvSpPr>
        <p:spPr>
          <a:xfrm>
            <a:off x="2303225" y="4744910"/>
            <a:ext cx="1676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Stage: AWSCURRENT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6D75FC-816D-6141-BF25-0DE80F267459}"/>
              </a:ext>
            </a:extLst>
          </p:cNvPr>
          <p:cNvSpPr txBox="1"/>
          <p:nvPr/>
        </p:nvSpPr>
        <p:spPr>
          <a:xfrm>
            <a:off x="2248569" y="4744910"/>
            <a:ext cx="1817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Stage</a:t>
            </a:r>
            <a:r>
              <a:rPr lang="en-US" sz="1100" smtClean="0"/>
              <a:t>: AWSPREVIOUS</a:t>
            </a:r>
            <a:endParaRPr lang="en-US" sz="1100" dirty="0"/>
          </a:p>
        </p:txBody>
      </p:sp>
      <p:pic>
        <p:nvPicPr>
          <p:cNvPr id="6" name="Graphic 45">
            <a:extLst>
              <a:ext uri="{FF2B5EF4-FFF2-40B4-BE49-F238E27FC236}">
                <a16:creationId xmlns:a16="http://schemas.microsoft.com/office/drawing/2014/main" id="{E97C2B9F-E140-D446-A15F-EE07E696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1757" y="198504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6106289" y="2997647"/>
            <a:ext cx="124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13C14D-E777-484E-809E-1F7A8F6274AF}"/>
              </a:ext>
            </a:extLst>
          </p:cNvPr>
          <p:cNvGrpSpPr/>
          <p:nvPr/>
        </p:nvGrpSpPr>
        <p:grpSpPr>
          <a:xfrm>
            <a:off x="10072146" y="4437954"/>
            <a:ext cx="1072750" cy="1437620"/>
            <a:chOff x="6872438" y="941784"/>
            <a:chExt cx="1072750" cy="1437620"/>
          </a:xfrm>
        </p:grpSpPr>
        <p:pic>
          <p:nvPicPr>
            <p:cNvPr id="12" name="Graphic 47">
              <a:extLst>
                <a:ext uri="{FF2B5EF4-FFF2-40B4-BE49-F238E27FC236}">
                  <a16:creationId xmlns:a16="http://schemas.microsoft.com/office/drawing/2014/main" id="{E8427C22-E978-6744-BB75-51E7D612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40045" y="941784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C6146-E54A-A44E-B41F-ECF8C48DD5EF}"/>
                </a:ext>
              </a:extLst>
            </p:cNvPr>
            <p:cNvSpPr txBox="1"/>
            <p:nvPr/>
          </p:nvSpPr>
          <p:spPr>
            <a:xfrm>
              <a:off x="6872438" y="1856184"/>
              <a:ext cx="107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MS SQL instance</a:t>
              </a:r>
            </a:p>
          </p:txBody>
        </p:sp>
      </p:grpSp>
      <p:pic>
        <p:nvPicPr>
          <p:cNvPr id="14" name="Graphic 21">
            <a:extLst>
              <a:ext uri="{FF2B5EF4-FFF2-40B4-BE49-F238E27FC236}">
                <a16:creationId xmlns:a16="http://schemas.microsoft.com/office/drawing/2014/main" id="{345E36BB-E59E-1A41-813B-EC634104F0B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b="32683"/>
          <a:stretch/>
        </p:blipFill>
        <p:spPr>
          <a:xfrm>
            <a:off x="2492498" y="2059689"/>
            <a:ext cx="947682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18CFCF-A05D-384A-B644-3CF9919019A7}"/>
              </a:ext>
            </a:extLst>
          </p:cNvPr>
          <p:cNvCxnSpPr/>
          <p:nvPr/>
        </p:nvCxnSpPr>
        <p:spPr>
          <a:xfrm rot="16200000">
            <a:off x="5460288" y="5016287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3922796" y="5256112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2303225" y="3007161"/>
            <a:ext cx="135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Secrets Manager</a:t>
            </a:r>
            <a:endParaRPr lang="en-US" sz="1400" b="1" dirty="0"/>
          </a:p>
        </p:txBody>
      </p:sp>
      <p:pic>
        <p:nvPicPr>
          <p:cNvPr id="53" name="Graphic 29">
            <a:extLst>
              <a:ext uri="{FF2B5EF4-FFF2-40B4-BE49-F238E27FC236}">
                <a16:creationId xmlns:a16="http://schemas.microsoft.com/office/drawing/2014/main" id="{35A14E1F-A774-E441-BF43-5C4851AA111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b="20914"/>
          <a:stretch/>
        </p:blipFill>
        <p:spPr>
          <a:xfrm>
            <a:off x="10134471" y="2046791"/>
            <a:ext cx="924964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2315935" y="3748202"/>
            <a:ext cx="1621375" cy="2702604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9797834" y="3748202"/>
            <a:ext cx="1621375" cy="2702604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9480300" y="2975982"/>
            <a:ext cx="223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Relational Database Service (RDS)</a:t>
            </a:r>
            <a:endParaRPr lang="en-US" sz="14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3937310" y="5619637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6848876" y="5834443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6863390" y="6197968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33">
            <a:extLst>
              <a:ext uri="{FF2B5EF4-FFF2-40B4-BE49-F238E27FC236}">
                <a16:creationId xmlns:a16="http://schemas.microsoft.com/office/drawing/2014/main" id="{95819CD0-4C4F-044C-B398-D8C14A0FBF9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2947" y="5074814"/>
            <a:ext cx="91440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526831" y="4980524"/>
            <a:ext cx="1875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GetSecretVaule</a:t>
            </a:r>
            <a:r>
              <a:rPr lang="en-US" sz="1100" dirty="0" smtClean="0"/>
              <a:t> command 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054219" y="5357709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{</a:t>
            </a:r>
            <a:r>
              <a:rPr lang="en-US" sz="1100" dirty="0" err="1" smtClean="0">
                <a:solidFill>
                  <a:schemeClr val="accent1"/>
                </a:solidFill>
              </a:rPr>
              <a:t>Ub</a:t>
            </a:r>
            <a:r>
              <a:rPr lang="en-US" sz="1100" dirty="0" smtClean="0">
                <a:solidFill>
                  <a:schemeClr val="accent1"/>
                </a:solidFill>
              </a:rPr>
              <a:t>, </a:t>
            </a:r>
            <a:r>
              <a:rPr lang="en-US" sz="1100" dirty="0" err="1" smtClean="0">
                <a:solidFill>
                  <a:schemeClr val="accent1"/>
                </a:solidFill>
              </a:rPr>
              <a:t>Pb</a:t>
            </a:r>
            <a:r>
              <a:rPr lang="en-US" sz="1100" dirty="0" smtClean="0">
                <a:solidFill>
                  <a:schemeClr val="accent1"/>
                </a:solidFill>
              </a:rPr>
              <a:t>}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88663" y="5585384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{</a:t>
            </a:r>
            <a:r>
              <a:rPr lang="en-US" sz="1100" dirty="0" err="1" smtClean="0">
                <a:solidFill>
                  <a:schemeClr val="accent1"/>
                </a:solidFill>
              </a:rPr>
              <a:t>Ub</a:t>
            </a:r>
            <a:r>
              <a:rPr lang="en-US" sz="1100" dirty="0" smtClean="0">
                <a:solidFill>
                  <a:schemeClr val="accent1"/>
                </a:solidFill>
              </a:rPr>
              <a:t>, </a:t>
            </a:r>
            <a:r>
              <a:rPr lang="en-US" sz="1100" dirty="0" err="1" smtClean="0">
                <a:solidFill>
                  <a:schemeClr val="accent1"/>
                </a:solidFill>
              </a:rPr>
              <a:t>Pb</a:t>
            </a:r>
            <a:r>
              <a:rPr lang="en-US" sz="1100" dirty="0" smtClean="0">
                <a:solidFill>
                  <a:schemeClr val="accent1"/>
                </a:solidFill>
              </a:rPr>
              <a:t>}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99445" y="5948908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Data</a:t>
            </a:r>
            <a:endParaRPr lang="en-US" sz="1100" dirty="0"/>
          </a:p>
        </p:txBody>
      </p:sp>
      <p:pic>
        <p:nvPicPr>
          <p:cNvPr id="27" name="Graphic 33">
            <a:extLst>
              <a:ext uri="{FF2B5EF4-FFF2-40B4-BE49-F238E27FC236}">
                <a16:creationId xmlns:a16="http://schemas.microsoft.com/office/drawing/2014/main" id="{95819CD0-4C4F-044C-B398-D8C14A0FBF9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9422" y="3834019"/>
            <a:ext cx="91440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97435" y="4400421"/>
            <a:ext cx="893514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00" dirty="0" smtClean="0">
                <a:solidFill>
                  <a:schemeClr val="accent6"/>
                </a:solidFill>
              </a:rPr>
              <a:t>{</a:t>
            </a:r>
            <a:r>
              <a:rPr lang="en-US" sz="1100" dirty="0" err="1" smtClean="0">
                <a:solidFill>
                  <a:schemeClr val="accent6"/>
                </a:solidFill>
              </a:rPr>
              <a:t>Ua</a:t>
            </a:r>
            <a:r>
              <a:rPr lang="en-US" sz="1100" dirty="0" smtClean="0">
                <a:solidFill>
                  <a:schemeClr val="accent6"/>
                </a:solidFill>
              </a:rPr>
              <a:t>, Pa}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31445" y="5655240"/>
            <a:ext cx="893514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100" dirty="0" smtClean="0">
                <a:solidFill>
                  <a:schemeClr val="accent1"/>
                </a:solidFill>
              </a:rPr>
              <a:t>{</a:t>
            </a:r>
            <a:r>
              <a:rPr lang="en-US" sz="1100" dirty="0" err="1" smtClean="0">
                <a:solidFill>
                  <a:schemeClr val="accent1"/>
                </a:solidFill>
              </a:rPr>
              <a:t>Ub</a:t>
            </a:r>
            <a:r>
              <a:rPr lang="en-US" sz="1100" dirty="0" smtClean="0">
                <a:solidFill>
                  <a:schemeClr val="accent1"/>
                </a:solidFill>
              </a:rPr>
              <a:t>, </a:t>
            </a:r>
            <a:r>
              <a:rPr lang="en-US" sz="1100" dirty="0" err="1" smtClean="0">
                <a:solidFill>
                  <a:schemeClr val="accent1"/>
                </a:solidFill>
              </a:rPr>
              <a:t>Pb</a:t>
            </a:r>
            <a:r>
              <a:rPr lang="en-US" sz="1100" dirty="0" smtClean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mazon Ember" panose="020B0603020204020204"/>
              </a:rPr>
              <a:t>How rotation works</a:t>
            </a:r>
            <a:endParaRPr lang="en-US" dirty="0">
              <a:solidFill>
                <a:schemeClr val="tx1"/>
              </a:solidFill>
              <a:latin typeface="Amazon Ember" panose="020B060302020402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7A31E7-05EE-F34D-8F81-464ECFE36558}"/>
              </a:ext>
            </a:extLst>
          </p:cNvPr>
          <p:cNvGrpSpPr/>
          <p:nvPr/>
        </p:nvGrpSpPr>
        <p:grpSpPr>
          <a:xfrm>
            <a:off x="8894028" y="3580971"/>
            <a:ext cx="4217898" cy="3060581"/>
            <a:chOff x="488950" y="2362200"/>
            <a:chExt cx="7315844" cy="5356560"/>
          </a:xfrm>
        </p:grpSpPr>
        <p:pic>
          <p:nvPicPr>
            <p:cNvPr id="34" name="Graphic 15">
              <a:extLst>
                <a:ext uri="{FF2B5EF4-FFF2-40B4-BE49-F238E27FC236}">
                  <a16:creationId xmlns:a16="http://schemas.microsoft.com/office/drawing/2014/main" id="{5EB04687-6E7D-7E4F-BFDA-12A78DDF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488950" y="2362200"/>
              <a:ext cx="342900" cy="3429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DD1F72-1B30-2744-AF30-6D05E9849ECD}"/>
                </a:ext>
              </a:extLst>
            </p:cNvPr>
            <p:cNvSpPr/>
            <p:nvPr/>
          </p:nvSpPr>
          <p:spPr>
            <a:xfrm>
              <a:off x="488950" y="2362200"/>
              <a:ext cx="7315844" cy="5356560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rgbClr val="879196"/>
                  </a:solidFill>
                </a:rPr>
                <a:t>VPC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637E71-652D-A24A-ADF8-26F137078D80}"/>
              </a:ext>
            </a:extLst>
          </p:cNvPr>
          <p:cNvGrpSpPr/>
          <p:nvPr/>
        </p:nvGrpSpPr>
        <p:grpSpPr>
          <a:xfrm>
            <a:off x="11724548" y="3778254"/>
            <a:ext cx="1072750" cy="1653064"/>
            <a:chOff x="5703228" y="3143250"/>
            <a:chExt cx="1072750" cy="1653064"/>
          </a:xfrm>
        </p:grpSpPr>
        <p:pic>
          <p:nvPicPr>
            <p:cNvPr id="38" name="Graphic 6">
              <a:extLst>
                <a:ext uri="{FF2B5EF4-FFF2-40B4-BE49-F238E27FC236}">
                  <a16:creationId xmlns:a16="http://schemas.microsoft.com/office/drawing/2014/main" id="{4688A8FB-694A-8440-A65E-EA783A98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EA3CAD-7793-404F-B179-C9799EF46787}"/>
                </a:ext>
              </a:extLst>
            </p:cNvPr>
            <p:cNvSpPr txBox="1"/>
            <p:nvPr/>
          </p:nvSpPr>
          <p:spPr>
            <a:xfrm>
              <a:off x="5703228" y="4057650"/>
              <a:ext cx="107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Rotation Lambda </a:t>
              </a:r>
              <a:r>
                <a:rPr lang="en-US" sz="1400" dirty="0"/>
                <a:t>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764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694E-6 3.08642E-7 L -0.00011 0.149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74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62" grpId="0"/>
      <p:bldP spid="63" grpId="0"/>
      <p:bldP spid="64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Pay as you 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452" y="1655615"/>
            <a:ext cx="9679862" cy="33486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annual license or up front </a:t>
            </a:r>
            <a:r>
              <a:rPr lang="en-US" dirty="0" smtClean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30 day free trial for experimentation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$0.40 per secret per month (pro-rated based on the number of hours)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$0.05 per 10,000 API </a:t>
            </a:r>
            <a:r>
              <a:rPr lang="en-US" dirty="0" smtClean="0"/>
              <a:t>calls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474552" y="5160815"/>
            <a:ext cx="13775612" cy="7386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Pay only for what you use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84343" y="1682090"/>
            <a:ext cx="2306458" cy="2685062"/>
            <a:chOff x="7020746" y="2141233"/>
            <a:chExt cx="1441536" cy="167816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746" y="2141233"/>
              <a:ext cx="1137060" cy="11370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222" y="2682337"/>
              <a:ext cx="1137060" cy="113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310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 bwMode="white">
          <a:xfrm>
            <a:off x="323850" y="4571435"/>
            <a:ext cx="12908725" cy="960263"/>
          </a:xfrm>
          <a:prstGeom prst="rect">
            <a:avLst/>
          </a:prstGeo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1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4800" dirty="0" smtClean="0"/>
              <a:t>Code available at</a:t>
            </a:r>
            <a:r>
              <a:rPr lang="en-US" sz="4800" dirty="0"/>
              <a:t>: https://bit.ly/2Qg3r85</a:t>
            </a:r>
          </a:p>
        </p:txBody>
      </p:sp>
    </p:spTree>
    <p:extLst>
      <p:ext uri="{BB962C8B-B14F-4D97-AF65-F5344CB8AC3E}">
        <p14:creationId xmlns:p14="http://schemas.microsoft.com/office/powerpoint/2010/main" val="513880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mazon Ember" panose="020B0603020204020204"/>
              </a:rPr>
              <a:t>Network diagram for demo</a:t>
            </a:r>
            <a:endParaRPr lang="en-US" dirty="0">
              <a:solidFill>
                <a:schemeClr val="tx1"/>
              </a:solidFill>
              <a:latin typeface="Amazon Ember" panose="020B0603020204020204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D7A31E7-05EE-F34D-8F81-464ECFE36558}"/>
              </a:ext>
            </a:extLst>
          </p:cNvPr>
          <p:cNvGrpSpPr/>
          <p:nvPr/>
        </p:nvGrpSpPr>
        <p:grpSpPr>
          <a:xfrm>
            <a:off x="2069681" y="1246909"/>
            <a:ext cx="6071429" cy="5325341"/>
            <a:chOff x="488950" y="2362200"/>
            <a:chExt cx="7315844" cy="5356560"/>
          </a:xfrm>
        </p:grpSpPr>
        <p:pic>
          <p:nvPicPr>
            <p:cNvPr id="91" name="Graphic 15">
              <a:extLst>
                <a:ext uri="{FF2B5EF4-FFF2-40B4-BE49-F238E27FC236}">
                  <a16:creationId xmlns:a16="http://schemas.microsoft.com/office/drawing/2014/main" id="{5EB04687-6E7D-7E4F-BFDA-12A78DDF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950" y="2362200"/>
              <a:ext cx="342900" cy="34290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CDD1F72-1B30-2744-AF30-6D05E9849ECD}"/>
                </a:ext>
              </a:extLst>
            </p:cNvPr>
            <p:cNvSpPr/>
            <p:nvPr/>
          </p:nvSpPr>
          <p:spPr>
            <a:xfrm>
              <a:off x="488950" y="2362200"/>
              <a:ext cx="7315844" cy="5356560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  VPC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1D21465-1D33-DF42-9CD6-13821F0C4696}"/>
              </a:ext>
            </a:extLst>
          </p:cNvPr>
          <p:cNvGrpSpPr/>
          <p:nvPr/>
        </p:nvGrpSpPr>
        <p:grpSpPr>
          <a:xfrm>
            <a:off x="2699347" y="4402072"/>
            <a:ext cx="1302430" cy="895405"/>
            <a:chOff x="6135420" y="2753509"/>
            <a:chExt cx="1302430" cy="895405"/>
          </a:xfrm>
        </p:grpSpPr>
        <p:pic>
          <p:nvPicPr>
            <p:cNvPr id="137" name="Graphic 56">
              <a:extLst>
                <a:ext uri="{FF2B5EF4-FFF2-40B4-BE49-F238E27FC236}">
                  <a16:creationId xmlns:a16="http://schemas.microsoft.com/office/drawing/2014/main" id="{D9489393-8CF0-F943-9C2E-B271952E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00885" y="2753509"/>
              <a:ext cx="571500" cy="571500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2B0399D-A17E-1C40-9416-2ACAC20006C1}"/>
                </a:ext>
              </a:extLst>
            </p:cNvPr>
            <p:cNvSpPr txBox="1"/>
            <p:nvPr/>
          </p:nvSpPr>
          <p:spPr>
            <a:xfrm>
              <a:off x="6135420" y="3387304"/>
              <a:ext cx="1302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Example Host 1</a:t>
              </a:r>
              <a:endParaRPr lang="en-US" sz="1100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21465-1D33-DF42-9CD6-13821F0C4696}"/>
              </a:ext>
            </a:extLst>
          </p:cNvPr>
          <p:cNvGrpSpPr/>
          <p:nvPr/>
        </p:nvGrpSpPr>
        <p:grpSpPr>
          <a:xfrm>
            <a:off x="2830324" y="2471022"/>
            <a:ext cx="1072750" cy="895405"/>
            <a:chOff x="6250260" y="2753509"/>
            <a:chExt cx="1072750" cy="895405"/>
          </a:xfrm>
        </p:grpSpPr>
        <p:pic>
          <p:nvPicPr>
            <p:cNvPr id="140" name="Graphic 56">
              <a:extLst>
                <a:ext uri="{FF2B5EF4-FFF2-40B4-BE49-F238E27FC236}">
                  <a16:creationId xmlns:a16="http://schemas.microsoft.com/office/drawing/2014/main" id="{D9489393-8CF0-F943-9C2E-B271952E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00885" y="2753509"/>
              <a:ext cx="571500" cy="57150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2B0399D-A17E-1C40-9416-2ACAC20006C1}"/>
                </a:ext>
              </a:extLst>
            </p:cNvPr>
            <p:cNvSpPr txBox="1"/>
            <p:nvPr/>
          </p:nvSpPr>
          <p:spPr>
            <a:xfrm>
              <a:off x="6250260" y="3387304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Bastion Host</a:t>
              </a:r>
              <a:endParaRPr lang="en-US" sz="1100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C906BB2-BA29-594C-8901-4D03BDD1CEAB}"/>
              </a:ext>
            </a:extLst>
          </p:cNvPr>
          <p:cNvGrpSpPr/>
          <p:nvPr/>
        </p:nvGrpSpPr>
        <p:grpSpPr>
          <a:xfrm>
            <a:off x="2675935" y="1846673"/>
            <a:ext cx="4819305" cy="1590643"/>
            <a:chOff x="1028699" y="4565649"/>
            <a:chExt cx="4218191" cy="2094511"/>
          </a:xfrm>
        </p:grpSpPr>
        <p:pic>
          <p:nvPicPr>
            <p:cNvPr id="149" name="Graphic 70">
              <a:extLst>
                <a:ext uri="{FF2B5EF4-FFF2-40B4-BE49-F238E27FC236}">
                  <a16:creationId xmlns:a16="http://schemas.microsoft.com/office/drawing/2014/main" id="{C6402F30-987A-D04D-899A-16D145A0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8700" y="4565650"/>
              <a:ext cx="342900" cy="342900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4B68526-C0AD-6645-9B98-E45143ACE8B6}"/>
                </a:ext>
              </a:extLst>
            </p:cNvPr>
            <p:cNvSpPr/>
            <p:nvPr/>
          </p:nvSpPr>
          <p:spPr>
            <a:xfrm>
              <a:off x="1028699" y="4565649"/>
              <a:ext cx="4218191" cy="2094511"/>
            </a:xfrm>
            <a:prstGeom prst="rect">
              <a:avLst/>
            </a:prstGeom>
            <a:noFill/>
            <a:ln w="12700">
              <a:solidFill>
                <a:srgbClr val="545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Public </a:t>
              </a:r>
              <a:r>
                <a:rPr lang="en-US" sz="1200" dirty="0" smtClean="0">
                  <a:solidFill>
                    <a:schemeClr val="tx1"/>
                  </a:solidFill>
                </a:rPr>
                <a:t>subnet 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4B68526-C0AD-6645-9B98-E45143ACE8B6}"/>
              </a:ext>
            </a:extLst>
          </p:cNvPr>
          <p:cNvSpPr/>
          <p:nvPr/>
        </p:nvSpPr>
        <p:spPr>
          <a:xfrm>
            <a:off x="2715780" y="3763149"/>
            <a:ext cx="4779460" cy="2545171"/>
          </a:xfrm>
          <a:prstGeom prst="rect">
            <a:avLst/>
          </a:prstGeom>
          <a:noFill/>
          <a:ln w="12700">
            <a:solidFill>
              <a:srgbClr val="54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Private subnet 1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56" name="Graphic 70">
            <a:extLst>
              <a:ext uri="{FF2B5EF4-FFF2-40B4-BE49-F238E27FC236}">
                <a16:creationId xmlns:a16="http://schemas.microsoft.com/office/drawing/2014/main" id="{C6402F30-987A-D04D-899A-16D145A055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4715" y="3757740"/>
            <a:ext cx="342900" cy="342900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FDC91C2-D95F-7242-9A69-40A7C6104622}"/>
              </a:ext>
            </a:extLst>
          </p:cNvPr>
          <p:cNvGrpSpPr/>
          <p:nvPr/>
        </p:nvGrpSpPr>
        <p:grpSpPr>
          <a:xfrm>
            <a:off x="4283631" y="2437745"/>
            <a:ext cx="1207106" cy="883671"/>
            <a:chOff x="2927677" y="2827165"/>
            <a:chExt cx="1207106" cy="883671"/>
          </a:xfrm>
        </p:grpSpPr>
        <p:pic>
          <p:nvPicPr>
            <p:cNvPr id="159" name="Graphic 53">
              <a:extLst>
                <a:ext uri="{FF2B5EF4-FFF2-40B4-BE49-F238E27FC236}">
                  <a16:creationId xmlns:a16="http://schemas.microsoft.com/office/drawing/2014/main" id="{AA28D1FF-1427-8A44-B37C-D10BCDFC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245480" y="2827165"/>
              <a:ext cx="571500" cy="5715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E66D411-38CD-2141-9A6C-5B833715E6CB}"/>
                </a:ext>
              </a:extLst>
            </p:cNvPr>
            <p:cNvSpPr txBox="1"/>
            <p:nvPr/>
          </p:nvSpPr>
          <p:spPr>
            <a:xfrm>
              <a:off x="2927677" y="3449226"/>
              <a:ext cx="1207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NAT </a:t>
              </a:r>
              <a:r>
                <a:rPr lang="en-US" sz="1100" dirty="0" smtClean="0"/>
                <a:t>gateway 1</a:t>
              </a:r>
              <a:endParaRPr lang="en-US" sz="1100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C637E71-652D-A24A-ADF8-26F137078D80}"/>
              </a:ext>
            </a:extLst>
          </p:cNvPr>
          <p:cNvGrpSpPr/>
          <p:nvPr/>
        </p:nvGrpSpPr>
        <p:grpSpPr>
          <a:xfrm>
            <a:off x="3739833" y="5417598"/>
            <a:ext cx="2586746" cy="885957"/>
            <a:chOff x="-727881" y="5739937"/>
            <a:chExt cx="2586746" cy="885957"/>
          </a:xfrm>
        </p:grpSpPr>
        <p:pic>
          <p:nvPicPr>
            <p:cNvPr id="168" name="Graphic 6">
              <a:extLst>
                <a:ext uri="{FF2B5EF4-FFF2-40B4-BE49-F238E27FC236}">
                  <a16:creationId xmlns:a16="http://schemas.microsoft.com/office/drawing/2014/main" id="{4688A8FB-694A-8440-A65E-EA783A98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180385" y="5739937"/>
              <a:ext cx="576072" cy="576072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EA3CAD-7793-404F-B179-C9799EF46787}"/>
                </a:ext>
              </a:extLst>
            </p:cNvPr>
            <p:cNvSpPr txBox="1"/>
            <p:nvPr/>
          </p:nvSpPr>
          <p:spPr>
            <a:xfrm>
              <a:off x="-727881" y="6364284"/>
              <a:ext cx="25867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Rotation Lambda </a:t>
              </a:r>
              <a:r>
                <a:rPr lang="en-US" sz="1100" dirty="0"/>
                <a:t>Function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2A377D-FFE3-AF45-BA7E-43407D4BC1DF}"/>
              </a:ext>
            </a:extLst>
          </p:cNvPr>
          <p:cNvGrpSpPr/>
          <p:nvPr/>
        </p:nvGrpSpPr>
        <p:grpSpPr>
          <a:xfrm>
            <a:off x="4177237" y="4402072"/>
            <a:ext cx="1535153" cy="905598"/>
            <a:chOff x="9304018" y="941784"/>
            <a:chExt cx="1535153" cy="905598"/>
          </a:xfrm>
        </p:grpSpPr>
        <p:pic>
          <p:nvPicPr>
            <p:cNvPr id="183" name="Graphic 53">
              <a:extLst>
                <a:ext uri="{FF2B5EF4-FFF2-40B4-BE49-F238E27FC236}">
                  <a16:creationId xmlns:a16="http://schemas.microsoft.com/office/drawing/2014/main" id="{4471B34E-8D6A-9045-9580-CDCC7104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28215" y="941784"/>
              <a:ext cx="571500" cy="571500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371004E-8D2F-F144-AA55-A167E22B5816}"/>
                </a:ext>
              </a:extLst>
            </p:cNvPr>
            <p:cNvSpPr txBox="1"/>
            <p:nvPr/>
          </p:nvSpPr>
          <p:spPr>
            <a:xfrm>
              <a:off x="9304018" y="1585772"/>
              <a:ext cx="1535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MySQL DB instance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DC91C2-D95F-7242-9A69-40A7C6104622}"/>
              </a:ext>
            </a:extLst>
          </p:cNvPr>
          <p:cNvGrpSpPr/>
          <p:nvPr/>
        </p:nvGrpSpPr>
        <p:grpSpPr>
          <a:xfrm>
            <a:off x="5885962" y="4402072"/>
            <a:ext cx="1207106" cy="883671"/>
            <a:chOff x="2927677" y="2827165"/>
            <a:chExt cx="1207106" cy="883671"/>
          </a:xfrm>
        </p:grpSpPr>
        <p:pic>
          <p:nvPicPr>
            <p:cNvPr id="50" name="Graphic 53">
              <a:extLst>
                <a:ext uri="{FF2B5EF4-FFF2-40B4-BE49-F238E27FC236}">
                  <a16:creationId xmlns:a16="http://schemas.microsoft.com/office/drawing/2014/main" id="{AA28D1FF-1427-8A44-B37C-D10BCDFC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245480" y="2827165"/>
              <a:ext cx="571500" cy="5715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66D411-38CD-2141-9A6C-5B833715E6CB}"/>
                </a:ext>
              </a:extLst>
            </p:cNvPr>
            <p:cNvSpPr txBox="1"/>
            <p:nvPr/>
          </p:nvSpPr>
          <p:spPr>
            <a:xfrm>
              <a:off x="2927677" y="3449226"/>
              <a:ext cx="1207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NAT </a:t>
              </a:r>
              <a:r>
                <a:rPr lang="en-US" sz="1100" dirty="0" smtClean="0"/>
                <a:t>gateway 2</a:t>
              </a:r>
              <a:endParaRPr lang="en-US" sz="11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2A3F3C-9414-BB4A-BAFF-BA861EF328B3}"/>
              </a:ext>
            </a:extLst>
          </p:cNvPr>
          <p:cNvGrpSpPr/>
          <p:nvPr/>
        </p:nvGrpSpPr>
        <p:grpSpPr>
          <a:xfrm>
            <a:off x="5956613" y="2448636"/>
            <a:ext cx="1072750" cy="1041648"/>
            <a:chOff x="2095445" y="2827165"/>
            <a:chExt cx="1072750" cy="1041648"/>
          </a:xfrm>
        </p:grpSpPr>
        <p:pic>
          <p:nvPicPr>
            <p:cNvPr id="53" name="Graphic 51">
              <a:extLst>
                <a:ext uri="{FF2B5EF4-FFF2-40B4-BE49-F238E27FC236}">
                  <a16:creationId xmlns:a16="http://schemas.microsoft.com/office/drawing/2014/main" id="{F2320469-8ACE-AE49-B526-3D16D6DA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2346070" y="2827165"/>
              <a:ext cx="571500" cy="5715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023907-717A-0F4F-9877-7DAD52A4FA87}"/>
                </a:ext>
              </a:extLst>
            </p:cNvPr>
            <p:cNvSpPr txBox="1"/>
            <p:nvPr/>
          </p:nvSpPr>
          <p:spPr>
            <a:xfrm>
              <a:off x="2095445" y="3437926"/>
              <a:ext cx="1072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Internet gateway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1D21465-1D33-DF42-9CD6-13821F0C4696}"/>
              </a:ext>
            </a:extLst>
          </p:cNvPr>
          <p:cNvGrpSpPr/>
          <p:nvPr/>
        </p:nvGrpSpPr>
        <p:grpSpPr>
          <a:xfrm>
            <a:off x="2732768" y="5419884"/>
            <a:ext cx="1302430" cy="895405"/>
            <a:chOff x="6135420" y="2753509"/>
            <a:chExt cx="1302430" cy="895405"/>
          </a:xfrm>
        </p:grpSpPr>
        <p:pic>
          <p:nvPicPr>
            <p:cNvPr id="56" name="Graphic 56">
              <a:extLst>
                <a:ext uri="{FF2B5EF4-FFF2-40B4-BE49-F238E27FC236}">
                  <a16:creationId xmlns:a16="http://schemas.microsoft.com/office/drawing/2014/main" id="{D9489393-8CF0-F943-9C2E-B271952E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00885" y="2753509"/>
              <a:ext cx="571500" cy="5715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B0399D-A17E-1C40-9416-2ACAC20006C1}"/>
                </a:ext>
              </a:extLst>
            </p:cNvPr>
            <p:cNvSpPr txBox="1"/>
            <p:nvPr/>
          </p:nvSpPr>
          <p:spPr>
            <a:xfrm>
              <a:off x="6135420" y="3387304"/>
              <a:ext cx="1302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Example Host 2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3597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best </a:t>
            </a:r>
            <a:r>
              <a:rPr lang="en-US" dirty="0"/>
              <a:t>practices for managing, retrieving, and rotating secrets at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3850" y="5689283"/>
            <a:ext cx="10458448" cy="1665514"/>
          </a:xfrm>
        </p:spPr>
        <p:txBody>
          <a:bodyPr/>
          <a:lstStyle/>
          <a:p>
            <a:r>
              <a:rPr lang="en-US" dirty="0" smtClean="0"/>
              <a:t>Apurv Awasthi</a:t>
            </a:r>
            <a:endParaRPr lang="en-US" dirty="0"/>
          </a:p>
          <a:p>
            <a:r>
              <a:rPr lang="en-US" dirty="0" smtClean="0"/>
              <a:t>Sr. Product Manager</a:t>
            </a:r>
            <a:endParaRPr lang="en-US" dirty="0"/>
          </a:p>
          <a:p>
            <a:r>
              <a:rPr lang="en-US" dirty="0" smtClean="0"/>
              <a:t>AWS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SEC304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33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 smtClean="0"/>
              <a:t>Adopting Secrets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43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108368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3374579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CA075-2394-4A32-A014-82D0467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1. </a:t>
            </a:r>
            <a:r>
              <a:rPr lang="en-US" dirty="0" smtClean="0">
                <a:latin typeface="Amazon Ember" panose="020B0603020204020204"/>
              </a:rPr>
              <a:t>Remove plain-text secrets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766560" cy="1966692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Reduce risk of misuse 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Reduce “secret sprawl”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Reduce overhead on </a:t>
            </a:r>
            <a:r>
              <a:rPr lang="en-US" dirty="0" smtClean="0"/>
              <a:t>developers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87723-B607-4B20-8167-AFF94BD00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0560" y="1427011"/>
            <a:ext cx="6766560" cy="3040832"/>
          </a:xfrm>
        </p:spPr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Pick an account strategy – manage secrets in a central account or across multiple accounts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Find where secrets are being used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Automate migration using AWS CloudFormation or custom tools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2493088" y="4202691"/>
            <a:ext cx="10851976" cy="196669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Pro tip: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/>
              <a:t>Operate </a:t>
            </a:r>
            <a:r>
              <a:rPr lang="en-US" smtClean="0"/>
              <a:t>Secrets </a:t>
            </a:r>
            <a:r>
              <a:rPr lang="en-US" dirty="0"/>
              <a:t>M</a:t>
            </a:r>
            <a:r>
              <a:rPr lang="en-US" smtClean="0"/>
              <a:t>anager </a:t>
            </a:r>
            <a:r>
              <a:rPr lang="en-US" dirty="0"/>
              <a:t>in </a:t>
            </a:r>
            <a:r>
              <a:rPr lang="en-US" dirty="0" smtClean="0"/>
              <a:t>each AWS account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Define practices for </a:t>
            </a:r>
            <a:r>
              <a:rPr lang="en-US" dirty="0" smtClean="0"/>
              <a:t>naming, retrieving, encrypting, and rotating secrets</a:t>
            </a:r>
            <a:endParaRPr lang="en-US" dirty="0"/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smtClean="0"/>
              <a:t>Sanity </a:t>
            </a:r>
            <a:r>
              <a:rPr lang="en-US" dirty="0"/>
              <a:t>check the number of </a:t>
            </a:r>
            <a:r>
              <a:rPr lang="en-US" dirty="0" smtClean="0"/>
              <a:t>secrets</a:t>
            </a:r>
            <a:endParaRPr lang="en-US" dirty="0">
              <a:latin typeface="Amazon Ember" panose="020B06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32716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1269536"/>
            <a:ext cx="6754484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44" y="1646218"/>
            <a:ext cx="6473952" cy="1034129"/>
          </a:xfrm>
        </p:spPr>
        <p:txBody>
          <a:bodyPr/>
          <a:lstStyle/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/>
              <a:t>Poor practice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78072" y="2658794"/>
            <a:ext cx="2083070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684186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1269536"/>
            <a:ext cx="6754484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44" y="1646218"/>
            <a:ext cx="6473952" cy="4259628"/>
          </a:xfrm>
        </p:spPr>
        <p:txBody>
          <a:bodyPr/>
          <a:lstStyle/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Poor practice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 smtClean="0"/>
              <a:t>Instead</a:t>
            </a:r>
            <a:endParaRPr lang="en-US" dirty="0"/>
          </a:p>
          <a:p>
            <a:pPr marL="457200" lvl="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Use names that are meaningful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Hierarchical names (e.g</a:t>
            </a:r>
            <a:r>
              <a:rPr lang="en-US" sz="1800" dirty="0"/>
              <a:t>., </a:t>
            </a:r>
            <a:r>
              <a:rPr lang="en-US" sz="1800" dirty="0" smtClean="0"/>
              <a:t>prod/MyMobileApp/MySQL) are scalable </a:t>
            </a:r>
          </a:p>
          <a:p>
            <a:pPr marL="457200" lvl="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Use description to record details about this secret</a:t>
            </a:r>
          </a:p>
          <a:p>
            <a:pPr marL="457200" lvl="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Use tags to group secrets and manage these easily at scale</a:t>
            </a:r>
            <a:endParaRPr lang="en-US" sz="18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78072" y="2658794"/>
            <a:ext cx="2083070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09623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" y="1283825"/>
            <a:ext cx="6723373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44" y="1646218"/>
            <a:ext cx="6473952" cy="1034129"/>
          </a:xfrm>
        </p:spPr>
        <p:txBody>
          <a:bodyPr/>
          <a:lstStyle/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/>
              <a:t>Poor practice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490613" y="2602523"/>
            <a:ext cx="2773091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088" y="3348111"/>
            <a:ext cx="5078906" cy="883999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4982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" y="1283825"/>
            <a:ext cx="6723373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naming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44" y="1646218"/>
            <a:ext cx="6473952" cy="1034129"/>
          </a:xfrm>
        </p:spPr>
        <p:txBody>
          <a:bodyPr/>
          <a:lstStyle/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Poor practice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088" y="2680347"/>
            <a:ext cx="2773091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088" y="3348111"/>
            <a:ext cx="5078906" cy="883999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35637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83825"/>
            <a:ext cx="6286716" cy="6766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naming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850" y="2500313"/>
            <a:ext cx="2773091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088" y="3143691"/>
            <a:ext cx="5078906" cy="883999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850" y="4540422"/>
            <a:ext cx="1477577" cy="561921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7832598" y="1646218"/>
            <a:ext cx="6473952" cy="10341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/>
              <a:t>Poor practice</a:t>
            </a:r>
          </a:p>
        </p:txBody>
      </p:sp>
    </p:spTree>
    <p:extLst>
      <p:ext uri="{BB962C8B-B14F-4D97-AF65-F5344CB8AC3E}">
        <p14:creationId xmlns:p14="http://schemas.microsoft.com/office/powerpoint/2010/main" val="78315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83825"/>
            <a:ext cx="6286716" cy="6766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naming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850" y="2500313"/>
            <a:ext cx="2773091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088" y="3143691"/>
            <a:ext cx="5078906" cy="883999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850" y="4540422"/>
            <a:ext cx="1477577" cy="561921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7832598" y="1646218"/>
            <a:ext cx="6473952" cy="10341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/>
                </a:solidFill>
              </a:rPr>
              <a:t>Good practice</a:t>
            </a:r>
          </a:p>
          <a:p>
            <a:r>
              <a:rPr lang="en-US" sz="2400" b="1" dirty="0" smtClean="0"/>
              <a:t>Poor practice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 txBox="1">
            <a:spLocks/>
          </p:cNvSpPr>
          <p:nvPr/>
        </p:nvSpPr>
        <p:spPr>
          <a:xfrm>
            <a:off x="7974718" y="2680347"/>
            <a:ext cx="6331832" cy="4686611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“Statement</a:t>
            </a:r>
            <a:r>
              <a:rPr lang="en-US" sz="1800" dirty="0"/>
              <a:t>": [</a:t>
            </a:r>
          </a:p>
          <a:p>
            <a:r>
              <a:rPr lang="en-US" sz="1800" dirty="0"/>
              <a:t>        {</a:t>
            </a:r>
          </a:p>
          <a:p>
            <a:r>
              <a:rPr lang="en-US" sz="1800" dirty="0"/>
              <a:t>            "Sid": </a:t>
            </a:r>
            <a:r>
              <a:rPr lang="en-US" sz="1800" dirty="0" smtClean="0"/>
              <a:t>“RequireTagWhenYouCreateSecret",</a:t>
            </a:r>
            <a:endParaRPr lang="en-US" sz="1800" dirty="0"/>
          </a:p>
          <a:p>
            <a:r>
              <a:rPr lang="en-US" sz="1800" dirty="0"/>
              <a:t>            "Effect": "Allow",</a:t>
            </a:r>
          </a:p>
          <a:p>
            <a:r>
              <a:rPr lang="en-US" sz="1800" dirty="0"/>
              <a:t>            "Action": [</a:t>
            </a:r>
          </a:p>
          <a:p>
            <a:r>
              <a:rPr lang="en-US" sz="1800" dirty="0" smtClean="0"/>
              <a:t>	“secretsmanager:CreateSecret“</a:t>
            </a:r>
          </a:p>
          <a:p>
            <a:r>
              <a:rPr lang="en-US" sz="1800" dirty="0" smtClean="0"/>
              <a:t>	],</a:t>
            </a:r>
            <a:endParaRPr lang="en-US" sz="1800" dirty="0"/>
          </a:p>
          <a:p>
            <a:r>
              <a:rPr lang="en-US" sz="1800" dirty="0"/>
              <a:t>            "Resource": "*",</a:t>
            </a:r>
          </a:p>
          <a:p>
            <a:r>
              <a:rPr lang="en-US" sz="1800" dirty="0"/>
              <a:t>            "Condition": {</a:t>
            </a:r>
          </a:p>
          <a:p>
            <a:r>
              <a:rPr lang="en-US" sz="1800" dirty="0"/>
              <a:t>                "StringLike": {</a:t>
            </a:r>
          </a:p>
          <a:p>
            <a:r>
              <a:rPr lang="en-US" sz="1800" dirty="0" smtClean="0"/>
              <a:t>                        “SecretsManager:RequestTag/Team": "*"                 </a:t>
            </a:r>
            <a:endParaRPr lang="en-US" sz="1800" dirty="0"/>
          </a:p>
          <a:p>
            <a:r>
              <a:rPr lang="en-US" sz="1800" dirty="0"/>
              <a:t>            </a:t>
            </a:r>
            <a:r>
              <a:rPr lang="en-US" sz="1800" dirty="0" smtClean="0"/>
              <a:t>		   }</a:t>
            </a:r>
            <a:endParaRPr lang="en-US" sz="1800" dirty="0"/>
          </a:p>
          <a:p>
            <a:r>
              <a:rPr lang="en-US" sz="1800" dirty="0"/>
              <a:t>	  </a:t>
            </a:r>
            <a:r>
              <a:rPr lang="en-US" sz="1800" dirty="0" smtClean="0"/>
              <a:t>	}</a:t>
            </a:r>
            <a:endParaRPr lang="en-US" sz="1800" dirty="0"/>
          </a:p>
          <a:p>
            <a:r>
              <a:rPr lang="en-US" sz="1800" dirty="0"/>
              <a:t>        }</a:t>
            </a:r>
          </a:p>
          <a:p>
            <a:r>
              <a:rPr lang="en-US" sz="1800" dirty="0"/>
              <a:t>    ]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361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525145"/>
            <a:ext cx="13819634" cy="511524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I don’t want to email secrets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I want to prevent developers from viewing or sharing secrets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I want to stop “secret sprawl”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 want visibility in to who used which secret, when 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I want to enable teams to operate quickly, without waiting on the security team to create and provision secrets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 want to roll-out secrets safely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I want to rotate secrets without system downtime</a:t>
            </a:r>
            <a:endParaRPr lang="en-US" dirty="0">
              <a:latin typeface="+mn-lt"/>
            </a:endParaRP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6" y="5259534"/>
            <a:ext cx="13819634" cy="17450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endParaRPr lang="en-US" dirty="0" smtClean="0"/>
          </a:p>
          <a:p>
            <a:pPr algn="ctr">
              <a:spcBef>
                <a:spcPts val="1800"/>
              </a:spcBef>
            </a:pPr>
            <a:r>
              <a:rPr lang="en-US" dirty="0" smtClean="0">
                <a:solidFill>
                  <a:schemeClr val="accent1"/>
                </a:solidFill>
              </a:rPr>
              <a:t>SEC 304 – best practices for managing, retrieving, and rotating secrets at scale with AWS Secrets Manager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593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practices for encryption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6473952" cy="1034129"/>
          </a:xfrm>
        </p:spPr>
        <p:txBody>
          <a:bodyPr/>
          <a:lstStyle/>
          <a:p>
            <a:r>
              <a:rPr lang="en-US" sz="2400" b="1" dirty="0"/>
              <a:t>Good practice</a:t>
            </a:r>
          </a:p>
          <a:p>
            <a:r>
              <a:rPr lang="en-US" sz="2400" b="1" dirty="0"/>
              <a:t>Poor </a:t>
            </a:r>
            <a:r>
              <a:rPr lang="en-US" sz="2400" b="1" dirty="0" smtClean="0"/>
              <a:t>practice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38" y="1321191"/>
            <a:ext cx="7448550" cy="58483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6797041" y="6416306"/>
            <a:ext cx="2083070" cy="775438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303086" y="2272937"/>
            <a:ext cx="6473952" cy="40749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D232AA"/>
                </a:solidFill>
              </a:rPr>
              <a:t>Depends</a:t>
            </a:r>
            <a:r>
              <a:rPr lang="en-US" sz="2400" b="1" dirty="0" smtClean="0"/>
              <a:t> </a:t>
            </a:r>
            <a:endParaRPr lang="en-US" sz="2400" dirty="0" smtClean="0"/>
          </a:p>
          <a:p>
            <a:pPr fontAlgn="ctr">
              <a:lnSpc>
                <a:spcPct val="100000"/>
              </a:lnSpc>
              <a:spcBef>
                <a:spcPts val="1200"/>
              </a:spcBef>
            </a:pPr>
            <a:r>
              <a:rPr lang="en-US" sz="1800" dirty="0" smtClean="0"/>
              <a:t>Default service key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Unique key for each account and region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No overheard of managing AWS KMS permissions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endParaRPr lang="en-US" sz="1800" dirty="0"/>
          </a:p>
          <a:p>
            <a:pPr fontAlgn="ctr">
              <a:lnSpc>
                <a:spcPct val="100000"/>
              </a:lnSpc>
              <a:spcBef>
                <a:spcPts val="1200"/>
              </a:spcBef>
            </a:pPr>
            <a:r>
              <a:rPr lang="en-US" sz="1800" dirty="0" smtClean="0"/>
              <a:t>Customer master key (CMK)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Unique compliance or security requirements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Required for cross-account access to secrets</a:t>
            </a:r>
          </a:p>
          <a:p>
            <a:pPr marL="457200" indent="-457200" font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Another set of access control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3983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1989880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CA075-2394-4A32-A014-82D0467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2</a:t>
            </a:r>
            <a:r>
              <a:rPr lang="en-US" dirty="0" smtClean="0">
                <a:latin typeface="Amazon Ember" panose="020B0603020204020204"/>
              </a:rPr>
              <a:t>. </a:t>
            </a:r>
            <a:r>
              <a:rPr lang="en-US" dirty="0">
                <a:latin typeface="Amazon Ember" panose="020B0603020204020204"/>
              </a:rPr>
              <a:t>Rotate </a:t>
            </a:r>
            <a:r>
              <a:rPr lang="en-US" dirty="0" smtClean="0">
                <a:latin typeface="Amazon Ember" panose="020B0603020204020204"/>
              </a:rPr>
              <a:t>frequently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766560" cy="1557349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Improve security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Follow best 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87723-B607-4B20-8167-AFF94BD00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0560" y="1427011"/>
            <a:ext cx="6766560" cy="3040832"/>
          </a:xfrm>
        </p:spPr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For existing applications, first migrate the secret, then configure </a:t>
            </a:r>
            <a:r>
              <a:rPr lang="en-US" dirty="0" smtClean="0"/>
              <a:t>rotation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For new applications, set up rotation from the start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the rotation lambda function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2493088" y="3649359"/>
            <a:ext cx="10975262" cy="42688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Pro tip: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Use the default frequency of 30 days; check your compliance and security requirements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Pay </a:t>
            </a:r>
            <a:r>
              <a:rPr lang="en-US" dirty="0"/>
              <a:t>for </a:t>
            </a:r>
            <a:r>
              <a:rPr lang="en-US" dirty="0" smtClean="0"/>
              <a:t>APIs and use of Lambda; </a:t>
            </a:r>
            <a:r>
              <a:rPr lang="en-US" dirty="0"/>
              <a:t>no extra charge for </a:t>
            </a:r>
            <a:r>
              <a:rPr lang="en-US" dirty="0" smtClean="0"/>
              <a:t>rotation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Rotation </a:t>
            </a:r>
            <a:r>
              <a:rPr lang="en-US" dirty="0"/>
              <a:t>Lambda </a:t>
            </a:r>
            <a:r>
              <a:rPr lang="en-US" dirty="0" smtClean="0"/>
              <a:t>functions </a:t>
            </a:r>
            <a:r>
              <a:rPr lang="en-US" dirty="0"/>
              <a:t>must be able to communicate both with the protected resource (e.g. a database) </a:t>
            </a:r>
            <a:r>
              <a:rPr lang="en-US" dirty="0" smtClean="0"/>
              <a:t>and with Secrets Manager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Use VPC end-points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Update the password policy according to your downstream systems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Reuse rotation Lambda functions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12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1269536"/>
            <a:ext cx="5813732" cy="6766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frequently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44" y="1646218"/>
            <a:ext cx="6473952" cy="1034129"/>
          </a:xfrm>
        </p:spPr>
        <p:txBody>
          <a:bodyPr/>
          <a:lstStyle/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/>
              <a:t>Poor practice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850" y="3080360"/>
            <a:ext cx="2083070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634145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1269536"/>
            <a:ext cx="5813732" cy="6766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frequently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144" y="1646218"/>
            <a:ext cx="6473952" cy="1338828"/>
          </a:xfrm>
        </p:spPr>
        <p:txBody>
          <a:bodyPr/>
          <a:lstStyle/>
          <a:p>
            <a:r>
              <a:rPr lang="en-US" sz="2400" b="1" dirty="0" smtClean="0"/>
              <a:t>Good practice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Poor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 up rotation ASAP</a:t>
            </a:r>
            <a:endParaRPr lang="en-US" sz="1800" b="1" dirty="0" smtClean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323850" y="3080360"/>
            <a:ext cx="2083070" cy="454075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4482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5" y="1269536"/>
            <a:ext cx="50235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frequently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538162" y="3709359"/>
            <a:ext cx="3240207" cy="788952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7832598" y="1646217"/>
            <a:ext cx="6473952" cy="10341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Create new Lambda</a:t>
            </a:r>
          </a:p>
          <a:p>
            <a:r>
              <a:rPr lang="en-US" sz="2400" b="1" dirty="0" smtClean="0"/>
              <a:t>Reuse existing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24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5" y="1269536"/>
            <a:ext cx="50235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frequently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538162" y="3709359"/>
            <a:ext cx="3240207" cy="788952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7832598" y="1646217"/>
            <a:ext cx="6473952" cy="268381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Create new Lambda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Reuse existing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Easier to separate IAM permissions from Secrets Manager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Easier to manage a small number of rotation lambda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83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5" y="1269536"/>
            <a:ext cx="50235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frequently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408766" y="4934309"/>
            <a:ext cx="3240207" cy="1371600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7832598" y="1646217"/>
            <a:ext cx="6473952" cy="103412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Use this secret</a:t>
            </a:r>
          </a:p>
          <a:p>
            <a:r>
              <a:rPr lang="en-US" sz="2400" b="1" dirty="0" smtClean="0"/>
              <a:t>Use previously stored secret</a:t>
            </a:r>
          </a:p>
        </p:txBody>
      </p:sp>
    </p:spTree>
    <p:extLst>
      <p:ext uri="{BB962C8B-B14F-4D97-AF65-F5344CB8AC3E}">
        <p14:creationId xmlns:p14="http://schemas.microsoft.com/office/powerpoint/2010/main" val="438073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5" y="1269536"/>
            <a:ext cx="50235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frequently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D66D92-6E33-40A4-B3EF-F2B8A2B69238}"/>
              </a:ext>
            </a:extLst>
          </p:cNvPr>
          <p:cNvSpPr/>
          <p:nvPr/>
        </p:nvSpPr>
        <p:spPr bwMode="auto">
          <a:xfrm>
            <a:off x="408766" y="4934309"/>
            <a:ext cx="3240207" cy="1371600"/>
          </a:xfrm>
          <a:prstGeom prst="ellipse">
            <a:avLst/>
          </a:prstGeom>
          <a:noFill/>
          <a:ln w="381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64" rIns="0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22" fontAlgn="base"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62568D-F3A8-49EB-B975-F259F67FF96E}"/>
              </a:ext>
            </a:extLst>
          </p:cNvPr>
          <p:cNvSpPr txBox="1">
            <a:spLocks/>
          </p:cNvSpPr>
          <p:nvPr/>
        </p:nvSpPr>
        <p:spPr>
          <a:xfrm>
            <a:off x="7832598" y="1646217"/>
            <a:ext cx="6473952" cy="188051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Use this secret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Use previously stored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Rotate between credentials for two database users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58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263201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432560" y="2342515"/>
            <a:ext cx="11658600" cy="2843855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/>
              <a:t>AWS Secrets Manager enables customers to </a:t>
            </a:r>
            <a:r>
              <a:rPr lang="en-US" sz="4800" dirty="0" smtClean="0">
                <a:solidFill>
                  <a:schemeClr val="accent1"/>
                </a:solidFill>
              </a:rPr>
              <a:t>manage</a:t>
            </a:r>
            <a:r>
              <a:rPr lang="en-US" sz="4800" dirty="0">
                <a:solidFill>
                  <a:schemeClr val="accent1"/>
                </a:solidFill>
              </a:rPr>
              <a:t>, </a:t>
            </a:r>
            <a:r>
              <a:rPr lang="en-US" sz="4800" dirty="0" smtClean="0">
                <a:solidFill>
                  <a:schemeClr val="accent1"/>
                </a:solidFill>
              </a:rPr>
              <a:t>retrieve, and rotate </a:t>
            </a:r>
            <a:r>
              <a:rPr lang="en-US" sz="4800" dirty="0"/>
              <a:t>database credentials, API keys, and other </a:t>
            </a:r>
            <a:r>
              <a:rPr lang="en-US" sz="4800" dirty="0">
                <a:solidFill>
                  <a:schemeClr val="accent1"/>
                </a:solidFill>
              </a:rPr>
              <a:t>secrets</a:t>
            </a:r>
            <a:r>
              <a:rPr lang="en-US" sz="4800" dirty="0"/>
              <a:t> throughout their </a:t>
            </a:r>
            <a:r>
              <a:rPr lang="en-US" sz="4800" dirty="0" smtClean="0">
                <a:solidFill>
                  <a:schemeClr val="accent1"/>
                </a:solidFill>
              </a:rPr>
              <a:t>lifecycle</a:t>
            </a:r>
            <a:r>
              <a:rPr lang="en-US" sz="4800" dirty="0" smtClean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7340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CA075-2394-4A32-A014-82D0467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3</a:t>
            </a:r>
            <a:r>
              <a:rPr lang="en-US" dirty="0" smtClean="0">
                <a:latin typeface="Amazon Ember" panose="020B0603020204020204"/>
              </a:rPr>
              <a:t>. Retrieve programmatically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766560" cy="1480405"/>
          </a:xfrm>
        </p:spPr>
        <p:txBody>
          <a:bodyPr/>
          <a:lstStyle/>
          <a:p>
            <a:r>
              <a:rPr lang="en-US" dirty="0" smtClean="0"/>
              <a:t>Benefit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Developers don’t have to view or manage secrets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87723-B607-4B20-8167-AFF94BD00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0560" y="1427011"/>
            <a:ext cx="6766560" cy="2299091"/>
          </a:xfrm>
        </p:spPr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IAM roles for you </a:t>
            </a:r>
            <a:r>
              <a:rPr lang="en-US" dirty="0" smtClean="0"/>
              <a:t>applications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Grant </a:t>
            </a:r>
            <a:r>
              <a:rPr lang="en-US" dirty="0"/>
              <a:t>these IAM roles the ability to retrieve </a:t>
            </a:r>
            <a:r>
              <a:rPr lang="en-US" dirty="0" smtClean="0"/>
              <a:t>secrets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Update code to call GetSecretValue API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2493088" y="4202691"/>
            <a:ext cx="10975262" cy="270843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Pro tip: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Retrieve every hour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client-side </a:t>
            </a:r>
            <a:r>
              <a:rPr lang="en-US" dirty="0"/>
              <a:t>caching libraries, or d</a:t>
            </a:r>
            <a:r>
              <a:rPr lang="en" dirty="0"/>
              <a:t>evelop your own SDK, for example similar to Spring Cloud SDK 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Place </a:t>
            </a:r>
            <a:r>
              <a:rPr lang="en-US" dirty="0"/>
              <a:t>the code to retrieve outside the Lambda </a:t>
            </a:r>
            <a:r>
              <a:rPr lang="en-US" dirty="0" smtClean="0"/>
              <a:t>handler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Schedule for deletion 	</a:t>
            </a:r>
          </a:p>
        </p:txBody>
      </p:sp>
    </p:spTree>
    <p:extLst>
      <p:ext uri="{BB962C8B-B14F-4D97-AF65-F5344CB8AC3E}">
        <p14:creationId xmlns:p14="http://schemas.microsoft.com/office/powerpoint/2010/main" val="523789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Example: C3P0 connection pooling </a:t>
            </a:r>
            <a:r>
              <a:rPr lang="en-US" dirty="0"/>
              <a:t>via S</a:t>
            </a:r>
            <a:r>
              <a:rPr lang="en-US" dirty="0" smtClean="0"/>
              <a:t>pring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0306" y="1427011"/>
            <a:ext cx="13768388" cy="275767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&lt;bean id="</a:t>
            </a:r>
            <a:r>
              <a:rPr lang="en-US" dirty="0" err="1"/>
              <a:t>employeeDataSource</a:t>
            </a:r>
            <a:r>
              <a:rPr lang="en-US" dirty="0"/>
              <a:t>" class="com.mchange.v2.c3p0.ComboPooledDataSource" destroy-method="close"&gt;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&lt;property name="</a:t>
            </a:r>
            <a:r>
              <a:rPr lang="en-US" dirty="0" err="1"/>
              <a:t>driverClass</a:t>
            </a:r>
            <a:r>
              <a:rPr lang="en-US" dirty="0"/>
              <a:t>" value="</a:t>
            </a:r>
            <a:r>
              <a:rPr lang="en-US" dirty="0" err="1"/>
              <a:t>com.mysql.jdbc.Driver</a:t>
            </a:r>
            <a:r>
              <a:rPr lang="en-US" dirty="0"/>
              <a:t>" /&gt;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&lt;property name="</a:t>
            </a:r>
            <a:r>
              <a:rPr lang="en-US" dirty="0" err="1"/>
              <a:t>jdbcUrl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value="</a:t>
            </a:r>
            <a:r>
              <a:rPr lang="en-US" dirty="0" err="1">
                <a:solidFill>
                  <a:schemeClr val="accent1"/>
                </a:solidFill>
              </a:rPr>
              <a:t>jdbc:mysql</a:t>
            </a:r>
            <a:r>
              <a:rPr lang="en-US" dirty="0">
                <a:solidFill>
                  <a:schemeClr val="accent1"/>
                </a:solidFill>
              </a:rPr>
              <a:t>://my-dummy-rds-instance.rds.amazonaws.com:3306" </a:t>
            </a:r>
            <a:r>
              <a:rPr lang="en-US" dirty="0"/>
              <a:t>/&gt;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&lt;property </a:t>
            </a:r>
            <a:r>
              <a:rPr lang="en-US" dirty="0">
                <a:solidFill>
                  <a:schemeClr val="accent1"/>
                </a:solidFill>
              </a:rPr>
              <a:t>name="user" value="user" </a:t>
            </a:r>
            <a:r>
              <a:rPr lang="en-US" dirty="0"/>
              <a:t>/&gt;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&lt;property </a:t>
            </a:r>
            <a:r>
              <a:rPr lang="en-US" dirty="0">
                <a:solidFill>
                  <a:schemeClr val="accent1"/>
                </a:solidFill>
              </a:rPr>
              <a:t>name="password" value="password" </a:t>
            </a:r>
            <a:r>
              <a:rPr lang="en-US" dirty="0"/>
              <a:t>/&gt;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&lt;/bean&gt;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 txBox="1">
            <a:spLocks/>
          </p:cNvSpPr>
          <p:nvPr/>
        </p:nvSpPr>
        <p:spPr>
          <a:xfrm>
            <a:off x="1550306" y="4656315"/>
            <a:ext cx="13768388" cy="278845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&lt;bean id="</a:t>
            </a:r>
            <a:r>
              <a:rPr lang="en-US" dirty="0" err="1"/>
              <a:t>employeeDataSource</a:t>
            </a:r>
            <a:r>
              <a:rPr lang="en-US" dirty="0"/>
              <a:t>" class="com.mchange.v2.c3p0.ComboPooledDataSource" destroy-method="close"&gt;</a:t>
            </a:r>
            <a:br>
              <a:rPr lang="en-US" dirty="0"/>
            </a:br>
            <a:r>
              <a:rPr lang="en-US" dirty="0"/>
              <a:t>   &lt;property name="</a:t>
            </a:r>
            <a:r>
              <a:rPr lang="en-US" dirty="0" err="1"/>
              <a:t>driverClass</a:t>
            </a:r>
            <a:r>
              <a:rPr lang="en-US" dirty="0"/>
              <a:t>" value="</a:t>
            </a:r>
            <a:r>
              <a:rPr lang="en-US" dirty="0" err="1"/>
              <a:t>com.amazonaws.secretsmanager.sql.AWSSecretsManagerMySQLDriver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   &lt;property name="</a:t>
            </a:r>
            <a:r>
              <a:rPr lang="en-US" dirty="0" err="1"/>
              <a:t>jdbcUrl</a:t>
            </a:r>
            <a:r>
              <a:rPr lang="en-US" dirty="0"/>
              <a:t>" </a:t>
            </a:r>
            <a:r>
              <a:rPr lang="en-US" dirty="0">
                <a:solidFill>
                  <a:schemeClr val="accent1"/>
                </a:solidFill>
              </a:rPr>
              <a:t>value="</a:t>
            </a:r>
            <a:r>
              <a:rPr lang="en-US" dirty="0" err="1">
                <a:solidFill>
                  <a:schemeClr val="accent1"/>
                </a:solidFill>
              </a:rPr>
              <a:t>jdbc-secretsmanager:mysql</a:t>
            </a:r>
            <a:r>
              <a:rPr lang="en-US" dirty="0">
                <a:solidFill>
                  <a:schemeClr val="accent1"/>
                </a:solidFill>
              </a:rPr>
              <a:t>://my-dummy-rds-instance.rds.amazonaws.com:3306" </a:t>
            </a:r>
            <a:r>
              <a:rPr lang="en-US" dirty="0"/>
              <a:t>/&gt;</a:t>
            </a:r>
            <a:br>
              <a:rPr lang="en-US" dirty="0"/>
            </a:br>
            <a:r>
              <a:rPr lang="en-US" dirty="0"/>
              <a:t>   &lt;!-- The property below can take a secret-id as ARN or friendly name --&gt;</a:t>
            </a:r>
            <a:br>
              <a:rPr lang="en-US" dirty="0"/>
            </a:br>
            <a:r>
              <a:rPr lang="en-US" dirty="0"/>
              <a:t>   &lt;property name="user" </a:t>
            </a:r>
            <a:r>
              <a:rPr lang="en-US" dirty="0">
                <a:solidFill>
                  <a:schemeClr val="accent1"/>
                </a:solidFill>
              </a:rPr>
              <a:t>value="demo-secret</a:t>
            </a:r>
            <a:r>
              <a:rPr lang="en-US" dirty="0"/>
              <a:t>" /&gt;</a:t>
            </a:r>
            <a:br>
              <a:rPr lang="en-US" dirty="0"/>
            </a:br>
            <a:r>
              <a:rPr lang="en-US" dirty="0"/>
              <a:t>&lt;/bean&gt;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-84556" y="2436518"/>
            <a:ext cx="155395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Spring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485300" y="5133465"/>
            <a:ext cx="2355453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/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Client-side</a:t>
            </a:r>
          </a:p>
          <a:p>
            <a:pPr algn="ctr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</a:t>
            </a: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aching</a:t>
            </a:r>
          </a:p>
        </p:txBody>
      </p:sp>
    </p:spTree>
    <p:extLst>
      <p:ext uri="{BB962C8B-B14F-4D97-AF65-F5344CB8AC3E}">
        <p14:creationId xmlns:p14="http://schemas.microsoft.com/office/powerpoint/2010/main" val="4088151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34259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CA075-2394-4A32-A014-82D0467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4</a:t>
            </a:r>
            <a:r>
              <a:rPr lang="en-US" dirty="0" smtClean="0">
                <a:latin typeface="Amazon Ember" panose="020B0603020204020204"/>
              </a:rPr>
              <a:t>. </a:t>
            </a:r>
            <a:r>
              <a:rPr lang="en-US" dirty="0">
                <a:latin typeface="Amazon Ember" panose="020B0603020204020204"/>
              </a:rPr>
              <a:t>Lock down permissions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766560" cy="1557349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Support least privileges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Less chance of human mistake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87723-B607-4B20-8167-AFF94BD00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0560" y="1427011"/>
            <a:ext cx="6766560" cy="2299091"/>
          </a:xfrm>
        </p:spPr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who needs what access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Define IAM policies 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Use resource based policies for cross-account access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2493087" y="3757217"/>
            <a:ext cx="11246975" cy="401340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Pro tip: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Tightly control </a:t>
            </a:r>
            <a:r>
              <a:rPr lang="en-US" dirty="0" err="1">
                <a:latin typeface="Lucida Console" panose="020B0609040504020204" pitchFamily="49" charset="0"/>
              </a:rPr>
              <a:t>secretsmanager</a:t>
            </a:r>
            <a:r>
              <a:rPr lang="en-US" dirty="0"/>
              <a:t>:* </a:t>
            </a:r>
            <a:r>
              <a:rPr lang="en-US" dirty="0" smtClean="0"/>
              <a:t>permissions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Grant </a:t>
            </a:r>
            <a:r>
              <a:rPr lang="en-US" dirty="0" err="1">
                <a:latin typeface="Lucida Console" panose="020B0609040504020204" pitchFamily="49" charset="0"/>
              </a:rPr>
              <a:t>ListSecrets</a:t>
            </a:r>
            <a:r>
              <a:rPr lang="en-US" dirty="0" smtClean="0"/>
              <a:t> and </a:t>
            </a:r>
            <a:r>
              <a:rPr lang="en-US" dirty="0" err="1">
                <a:latin typeface="Lucida Console" panose="020B0609040504020204" pitchFamily="49" charset="0"/>
              </a:rPr>
              <a:t>DescribeSecret</a:t>
            </a:r>
            <a:r>
              <a:rPr lang="en-US" dirty="0" smtClean="0"/>
              <a:t> permissions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Configuring rotation requires IAM permissions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Separate </a:t>
            </a:r>
            <a:r>
              <a:rPr lang="en-US" dirty="0"/>
              <a:t>storing, retrieving, </a:t>
            </a:r>
            <a:r>
              <a:rPr lang="en-US" dirty="0" smtClean="0"/>
              <a:t>and </a:t>
            </a:r>
            <a:r>
              <a:rPr lang="en-US" dirty="0"/>
              <a:t>configuring rotation tasks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/>
              <a:t>tags to group secrets </a:t>
            </a:r>
            <a:endParaRPr lang="en-US" dirty="0" smtClean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tag-on-create to make secrets management self-service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Cross-account access requires CMKs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15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1003332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CA075-2394-4A32-A014-82D0467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5</a:t>
            </a:r>
            <a:r>
              <a:rPr lang="en-US" dirty="0" smtClean="0">
                <a:latin typeface="Amazon Ember" panose="020B0603020204020204"/>
              </a:rPr>
              <a:t>. </a:t>
            </a:r>
            <a:r>
              <a:rPr lang="en-US" dirty="0">
                <a:latin typeface="Amazon Ember" panose="020B0603020204020204"/>
              </a:rPr>
              <a:t>Use unique secrets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766560" cy="2299091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Minimize blast radius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Easily recover in restart or DR </a:t>
            </a:r>
            <a:r>
              <a:rPr lang="en-US" dirty="0" smtClean="0"/>
              <a:t>scenarios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Minimize overhead of synchronizing secrets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87723-B607-4B20-8167-AFF94BD00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0560" y="1427011"/>
            <a:ext cx="6766560" cy="2554545"/>
          </a:xfrm>
        </p:spPr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CloudFormation or other tooling to provision secrets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Require applications to retrieve secrets from the regional Secrets Manager end-point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2190471" y="4230826"/>
            <a:ext cx="10252241" cy="114800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Pro tip: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se unique secrets per environment, per AWS Region, 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36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5">
            <a:extLst>
              <a:ext uri="{FF2B5EF4-FFF2-40B4-BE49-F238E27FC236}">
                <a16:creationId xmlns:a16="http://schemas.microsoft.com/office/drawing/2014/main" id="{E97C2B9F-E140-D446-A15F-EE07E696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7133" y="467406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4631665" y="5686668"/>
            <a:ext cx="124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13C14D-E777-484E-809E-1F7A8F6274AF}"/>
              </a:ext>
            </a:extLst>
          </p:cNvPr>
          <p:cNvGrpSpPr/>
          <p:nvPr/>
        </p:nvGrpSpPr>
        <p:grpSpPr>
          <a:xfrm>
            <a:off x="4717957" y="1581274"/>
            <a:ext cx="1072750" cy="1437620"/>
            <a:chOff x="6872438" y="941784"/>
            <a:chExt cx="1072750" cy="1437620"/>
          </a:xfrm>
        </p:grpSpPr>
        <p:pic>
          <p:nvPicPr>
            <p:cNvPr id="12" name="Graphic 47">
              <a:extLst>
                <a:ext uri="{FF2B5EF4-FFF2-40B4-BE49-F238E27FC236}">
                  <a16:creationId xmlns:a16="http://schemas.microsoft.com/office/drawing/2014/main" id="{E8427C22-E978-6744-BB75-51E7D612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40045" y="941784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C6146-E54A-A44E-B41F-ECF8C48DD5EF}"/>
                </a:ext>
              </a:extLst>
            </p:cNvPr>
            <p:cNvSpPr txBox="1"/>
            <p:nvPr/>
          </p:nvSpPr>
          <p:spPr>
            <a:xfrm>
              <a:off x="6872438" y="1856184"/>
              <a:ext cx="107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MS SQL instance</a:t>
              </a:r>
            </a:p>
          </p:txBody>
        </p:sp>
      </p:grpSp>
      <p:pic>
        <p:nvPicPr>
          <p:cNvPr id="14" name="Graphic 21">
            <a:extLst>
              <a:ext uri="{FF2B5EF4-FFF2-40B4-BE49-F238E27FC236}">
                <a16:creationId xmlns:a16="http://schemas.microsoft.com/office/drawing/2014/main" id="{345E36BB-E59E-1A41-813B-EC634104F0B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b="32683"/>
          <a:stretch/>
        </p:blipFill>
        <p:spPr>
          <a:xfrm>
            <a:off x="2198666" y="4683406"/>
            <a:ext cx="947682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>
            <a:off x="3149179" y="4958994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2013991" y="5643776"/>
            <a:ext cx="135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Secrets Manager</a:t>
            </a:r>
            <a:endParaRPr lang="en-US" sz="14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3168188" y="5278067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rot="16200000">
            <a:off x="4257037" y="3833228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65663" y="4714729"/>
            <a:ext cx="11368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GetSecretVaule</a:t>
            </a:r>
            <a:endParaRPr 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3564028" y="5004303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6"/>
                </a:solidFill>
              </a:rPr>
              <a:t>{</a:t>
            </a:r>
            <a:r>
              <a:rPr lang="en-US" sz="1050" dirty="0" err="1" smtClean="0">
                <a:solidFill>
                  <a:schemeClr val="accent6"/>
                </a:solidFill>
              </a:rPr>
              <a:t>Ua</a:t>
            </a:r>
            <a:r>
              <a:rPr lang="en-US" sz="1050" dirty="0" smtClean="0">
                <a:solidFill>
                  <a:schemeClr val="accent6"/>
                </a:solidFill>
              </a:rPr>
              <a:t>, Pa}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4577101" y="3670027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6"/>
                </a:solidFill>
              </a:rPr>
              <a:t>{</a:t>
            </a:r>
            <a:r>
              <a:rPr lang="en-US" sz="1050" dirty="0" err="1" smtClean="0">
                <a:solidFill>
                  <a:schemeClr val="accent6"/>
                </a:solidFill>
              </a:rPr>
              <a:t>Ua</a:t>
            </a:r>
            <a:r>
              <a:rPr lang="en-US" sz="1050" dirty="0" smtClean="0">
                <a:solidFill>
                  <a:schemeClr val="accent6"/>
                </a:solidFill>
              </a:rPr>
              <a:t>, Pa}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mazon Ember" panose="020B0603020204020204"/>
              </a:rPr>
              <a:t>Use unique secrets</a:t>
            </a:r>
            <a:endParaRPr lang="en-US" dirty="0">
              <a:solidFill>
                <a:schemeClr val="tx1"/>
              </a:solidFill>
              <a:latin typeface="Amazon Ember" panose="020B060302020402020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rot="5400000" flipV="1">
            <a:off x="4560167" y="3837885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5400000" flipV="1">
            <a:off x="5022938" y="3674684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Data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>
            <a:stCxn id="14" idx="0"/>
            <a:endCxn id="12" idx="1"/>
          </p:cNvCxnSpPr>
          <p:nvPr/>
        </p:nvCxnSpPr>
        <p:spPr>
          <a:xfrm flipV="1">
            <a:off x="2672507" y="2038474"/>
            <a:ext cx="2113057" cy="26449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rot="18495880">
            <a:off x="2782782" y="3046930"/>
            <a:ext cx="15055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 smtClean="0"/>
              <a:t>GetRandomPassword</a:t>
            </a:r>
            <a:endParaRPr lang="en-US" sz="1050" dirty="0" smtClean="0"/>
          </a:p>
          <a:p>
            <a:pPr algn="ctr"/>
            <a:r>
              <a:rPr lang="en-US" sz="1050" dirty="0" smtClean="0"/>
              <a:t>{</a:t>
            </a:r>
            <a:r>
              <a:rPr lang="en-US" sz="1050" dirty="0" err="1" smtClean="0"/>
              <a:t>Ua</a:t>
            </a:r>
            <a:r>
              <a:rPr lang="en-US" sz="1050" dirty="0" smtClean="0"/>
              <a:t>, Pa}</a:t>
            </a:r>
            <a:endParaRPr lang="en-US" sz="1050" dirty="0"/>
          </a:p>
        </p:txBody>
      </p:sp>
      <p:pic>
        <p:nvPicPr>
          <p:cNvPr id="45" name="Graphic 45">
            <a:extLst>
              <a:ext uri="{FF2B5EF4-FFF2-40B4-BE49-F238E27FC236}">
                <a16:creationId xmlns:a16="http://schemas.microsoft.com/office/drawing/2014/main" id="{E97C2B9F-E140-D446-A15F-EE07E696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848" y="4801019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8937380" y="5813626"/>
            <a:ext cx="124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Application</a:t>
            </a:r>
            <a:endParaRPr lang="en-US" sz="1400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13C14D-E777-484E-809E-1F7A8F6274AF}"/>
              </a:ext>
            </a:extLst>
          </p:cNvPr>
          <p:cNvGrpSpPr/>
          <p:nvPr/>
        </p:nvGrpSpPr>
        <p:grpSpPr>
          <a:xfrm>
            <a:off x="9023672" y="1708232"/>
            <a:ext cx="1072750" cy="1437620"/>
            <a:chOff x="6872438" y="941784"/>
            <a:chExt cx="1072750" cy="1437620"/>
          </a:xfrm>
        </p:grpSpPr>
        <p:pic>
          <p:nvPicPr>
            <p:cNvPr id="49" name="Graphic 47">
              <a:extLst>
                <a:ext uri="{FF2B5EF4-FFF2-40B4-BE49-F238E27FC236}">
                  <a16:creationId xmlns:a16="http://schemas.microsoft.com/office/drawing/2014/main" id="{E8427C22-E978-6744-BB75-51E7D612D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40045" y="941784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2C6146-E54A-A44E-B41F-ECF8C48DD5EF}"/>
                </a:ext>
              </a:extLst>
            </p:cNvPr>
            <p:cNvSpPr txBox="1"/>
            <p:nvPr/>
          </p:nvSpPr>
          <p:spPr>
            <a:xfrm>
              <a:off x="6872438" y="1856184"/>
              <a:ext cx="107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MS SQL instance</a:t>
              </a:r>
            </a:p>
          </p:txBody>
        </p:sp>
      </p:grpSp>
      <p:pic>
        <p:nvPicPr>
          <p:cNvPr id="66" name="Graphic 21">
            <a:extLst>
              <a:ext uri="{FF2B5EF4-FFF2-40B4-BE49-F238E27FC236}">
                <a16:creationId xmlns:a16="http://schemas.microsoft.com/office/drawing/2014/main" id="{345E36BB-E59E-1A41-813B-EC634104F0B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 b="32683"/>
          <a:stretch/>
        </p:blipFill>
        <p:spPr>
          <a:xfrm>
            <a:off x="11656131" y="4783146"/>
            <a:ext cx="947682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V="1">
            <a:off x="9991202" y="5055897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BCD6C4C-F5B1-794D-B252-FB2CAFB142EB}"/>
              </a:ext>
            </a:extLst>
          </p:cNvPr>
          <p:cNvSpPr txBox="1"/>
          <p:nvPr/>
        </p:nvSpPr>
        <p:spPr>
          <a:xfrm>
            <a:off x="11471456" y="5743516"/>
            <a:ext cx="135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AWS Secrets Manager</a:t>
            </a:r>
            <a:endParaRPr lang="en-US" sz="1400" b="1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flipH="1" flipV="1">
            <a:off x="10010211" y="5374970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rot="16200000">
            <a:off x="8562752" y="3960186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207686" y="4811632"/>
            <a:ext cx="11368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GetSecretVaule</a:t>
            </a:r>
            <a:endParaRPr lang="en-US" sz="1050" dirty="0"/>
          </a:p>
        </p:txBody>
      </p:sp>
      <p:sp>
        <p:nvSpPr>
          <p:cNvPr id="72" name="TextBox 71"/>
          <p:cNvSpPr txBox="1"/>
          <p:nvPr/>
        </p:nvSpPr>
        <p:spPr>
          <a:xfrm>
            <a:off x="10406051" y="5101206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1"/>
                </a:solidFill>
              </a:rPr>
              <a:t>{</a:t>
            </a:r>
            <a:r>
              <a:rPr lang="en-US" sz="1050" dirty="0" err="1" smtClean="0">
                <a:solidFill>
                  <a:schemeClr val="accent1"/>
                </a:solidFill>
              </a:rPr>
              <a:t>Ua</a:t>
            </a:r>
            <a:r>
              <a:rPr lang="en-US" sz="1050" dirty="0" smtClean="0">
                <a:solidFill>
                  <a:schemeClr val="accent1"/>
                </a:solidFill>
              </a:rPr>
              <a:t>, </a:t>
            </a:r>
            <a:r>
              <a:rPr lang="en-US" sz="1050" dirty="0" err="1" smtClean="0">
                <a:solidFill>
                  <a:schemeClr val="accent1"/>
                </a:solidFill>
              </a:rPr>
              <a:t>Pb</a:t>
            </a:r>
            <a:r>
              <a:rPr lang="en-US" sz="1050" dirty="0" smtClean="0">
                <a:solidFill>
                  <a:schemeClr val="accent1"/>
                </a:solidFill>
              </a:rPr>
              <a:t>}</a:t>
            </a:r>
            <a:endParaRPr lang="en-US" sz="1050" dirty="0">
              <a:solidFill>
                <a:schemeClr val="accent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8882816" y="3796985"/>
            <a:ext cx="686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1"/>
                </a:solidFill>
              </a:rPr>
              <a:t>{</a:t>
            </a:r>
            <a:r>
              <a:rPr lang="en-US" sz="1050" dirty="0" err="1" smtClean="0">
                <a:solidFill>
                  <a:schemeClr val="accent1"/>
                </a:solidFill>
              </a:rPr>
              <a:t>Ua</a:t>
            </a:r>
            <a:r>
              <a:rPr lang="en-US" sz="1050" dirty="0" smtClean="0">
                <a:solidFill>
                  <a:schemeClr val="accent1"/>
                </a:solidFill>
              </a:rPr>
              <a:t>, </a:t>
            </a:r>
            <a:r>
              <a:rPr lang="en-US" sz="1050" dirty="0" err="1" smtClean="0">
                <a:solidFill>
                  <a:schemeClr val="accent1"/>
                </a:solidFill>
              </a:rPr>
              <a:t>Pb</a:t>
            </a:r>
            <a:r>
              <a:rPr lang="en-US" sz="1050" dirty="0" smtClean="0">
                <a:solidFill>
                  <a:schemeClr val="accent1"/>
                </a:solidFill>
              </a:rPr>
              <a:t>}</a:t>
            </a:r>
            <a:endParaRPr lang="en-US" sz="1050" dirty="0">
              <a:solidFill>
                <a:schemeClr val="accent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 rot="5400000" flipV="1">
            <a:off x="8865882" y="3964843"/>
            <a:ext cx="16459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5400000" flipV="1">
            <a:off x="9328653" y="3801642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Data</a:t>
            </a:r>
            <a:endParaRPr lang="en-US" sz="105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>
            <a:stCxn id="66" idx="0"/>
            <a:endCxn id="49" idx="3"/>
          </p:cNvCxnSpPr>
          <p:nvPr/>
        </p:nvCxnSpPr>
        <p:spPr>
          <a:xfrm flipH="1" flipV="1">
            <a:off x="10005679" y="2165432"/>
            <a:ext cx="2124293" cy="261771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3021369">
            <a:off x="10547555" y="3212768"/>
            <a:ext cx="15055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err="1" smtClean="0"/>
              <a:t>GetRandomPassword</a:t>
            </a:r>
            <a:endParaRPr lang="en-US" sz="1050" dirty="0" smtClean="0"/>
          </a:p>
          <a:p>
            <a:pPr algn="ctr"/>
            <a:r>
              <a:rPr lang="en-US" sz="1050" dirty="0" smtClean="0"/>
              <a:t>{</a:t>
            </a:r>
            <a:r>
              <a:rPr lang="en-US" sz="1050" dirty="0" err="1" smtClean="0"/>
              <a:t>Ua</a:t>
            </a:r>
            <a:r>
              <a:rPr lang="en-US" sz="1050" dirty="0" smtClean="0"/>
              <a:t>, </a:t>
            </a:r>
            <a:r>
              <a:rPr lang="en-US" sz="1050" dirty="0" err="1" smtClean="0"/>
              <a:t>Pb</a:t>
            </a:r>
            <a:r>
              <a:rPr lang="en-US" sz="1050" dirty="0" smtClean="0"/>
              <a:t>}</a:t>
            </a:r>
            <a:endParaRPr lang="en-US" sz="1050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892C22-A3F4-4743-BE36-4375D070868D}"/>
              </a:ext>
            </a:extLst>
          </p:cNvPr>
          <p:cNvGrpSpPr/>
          <p:nvPr/>
        </p:nvGrpSpPr>
        <p:grpSpPr>
          <a:xfrm>
            <a:off x="1403159" y="1447800"/>
            <a:ext cx="4917478" cy="4917056"/>
            <a:chOff x="4425950" y="1209674"/>
            <a:chExt cx="7629796" cy="5938911"/>
          </a:xfrm>
        </p:grpSpPr>
        <p:pic>
          <p:nvPicPr>
            <p:cNvPr id="79" name="Graphic 45">
              <a:extLst>
                <a:ext uri="{FF2B5EF4-FFF2-40B4-BE49-F238E27FC236}">
                  <a16:creationId xmlns:a16="http://schemas.microsoft.com/office/drawing/2014/main" id="{596FBB56-C245-264A-8A6A-294109863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425950" y="1209675"/>
              <a:ext cx="342900" cy="342900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A8FD739-2C1C-174F-A73F-79002CF51C74}"/>
                </a:ext>
              </a:extLst>
            </p:cNvPr>
            <p:cNvSpPr/>
            <p:nvPr/>
          </p:nvSpPr>
          <p:spPr>
            <a:xfrm>
              <a:off x="4425950" y="1209674"/>
              <a:ext cx="7629796" cy="5938911"/>
            </a:xfrm>
            <a:prstGeom prst="rect">
              <a:avLst/>
            </a:prstGeom>
            <a:noFill/>
            <a:ln w="12700">
              <a:solidFill>
                <a:srgbClr val="8791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AWS </a:t>
              </a:r>
              <a:r>
                <a:rPr lang="en-US" sz="1200" dirty="0" smtClean="0">
                  <a:solidFill>
                    <a:schemeClr val="tx1"/>
                  </a:solidFill>
                </a:rPr>
                <a:t>Region – US West 2 (Oregon)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A8FD739-2C1C-174F-A73F-79002CF51C74}"/>
              </a:ext>
            </a:extLst>
          </p:cNvPr>
          <p:cNvSpPr/>
          <p:nvPr/>
        </p:nvSpPr>
        <p:spPr>
          <a:xfrm>
            <a:off x="8314335" y="1447800"/>
            <a:ext cx="4917478" cy="4917056"/>
          </a:xfrm>
          <a:prstGeom prst="rect">
            <a:avLst/>
          </a:prstGeom>
          <a:noFill/>
          <a:ln w="12700">
            <a:solidFill>
              <a:srgbClr val="87919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AWS </a:t>
            </a:r>
            <a:r>
              <a:rPr lang="en-US" sz="1200" dirty="0" smtClean="0">
                <a:solidFill>
                  <a:schemeClr val="tx1"/>
                </a:solidFill>
              </a:rPr>
              <a:t>Region – US East 2 (Ohio)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2" name="Graphic 45">
            <a:extLst>
              <a:ext uri="{FF2B5EF4-FFF2-40B4-BE49-F238E27FC236}">
                <a16:creationId xmlns:a16="http://schemas.microsoft.com/office/drawing/2014/main" id="{596FBB56-C245-264A-8A6A-294109863D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314335" y="1447801"/>
            <a:ext cx="221002" cy="2839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6027533" y="5171778"/>
            <a:ext cx="2926080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1BBC288-5AFD-AB40-A3F3-F427E49EB12C}"/>
              </a:ext>
            </a:extLst>
          </p:cNvPr>
          <p:cNvCxnSpPr/>
          <p:nvPr/>
        </p:nvCxnSpPr>
        <p:spPr>
          <a:xfrm>
            <a:off x="6027533" y="2093837"/>
            <a:ext cx="2926080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949436" y="1839921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Replicate</a:t>
            </a:r>
            <a:endParaRPr lang="en-US" sz="1050" dirty="0"/>
          </a:p>
        </p:txBody>
      </p:sp>
      <p:sp>
        <p:nvSpPr>
          <p:cNvPr id="86" name="TextBox 85"/>
          <p:cNvSpPr txBox="1"/>
          <p:nvPr/>
        </p:nvSpPr>
        <p:spPr>
          <a:xfrm>
            <a:off x="6949436" y="4854216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Replicate</a:t>
            </a:r>
            <a:endParaRPr lang="en-US" sz="1050" dirty="0"/>
          </a:p>
        </p:txBody>
      </p:sp>
      <p:pic>
        <p:nvPicPr>
          <p:cNvPr id="87" name="Graphic 9">
            <a:extLst>
              <a:ext uri="{FF2B5EF4-FFF2-40B4-BE49-F238E27FC236}">
                <a16:creationId xmlns:a16="http://schemas.microsoft.com/office/drawing/2014/main" id="{3059FA40-442B-1C4E-B8F3-94F1D01EF0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64940" y="2387381"/>
            <a:ext cx="762000" cy="1092200"/>
          </a:xfrm>
          <a:prstGeom prst="rect">
            <a:avLst/>
          </a:prstGeom>
        </p:spPr>
      </p:pic>
      <p:pic>
        <p:nvPicPr>
          <p:cNvPr id="88" name="Graphic 9">
            <a:extLst>
              <a:ext uri="{FF2B5EF4-FFF2-40B4-BE49-F238E27FC236}">
                <a16:creationId xmlns:a16="http://schemas.microsoft.com/office/drawing/2014/main" id="{3059FA40-442B-1C4E-B8F3-94F1D01EF0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537892" y="2386089"/>
            <a:ext cx="762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8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39" grpId="0"/>
      <p:bldP spid="44" grpId="0"/>
      <p:bldP spid="46" grpId="0"/>
      <p:bldP spid="68" grpId="0"/>
      <p:bldP spid="71" grpId="0"/>
      <p:bldP spid="72" grpId="0"/>
      <p:bldP spid="73" grpId="0"/>
      <p:bldP spid="75" grpId="0"/>
      <p:bldP spid="77" grpId="0"/>
      <p:bldP spid="81" grpId="0" animBg="1"/>
      <p:bldP spid="85" grpId="0"/>
      <p:bldP spid="8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Secrets Manager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24042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Remove plain-text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Rotate frequently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Retrieve programmatically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Lock down permissions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latin typeface="+mn-lt"/>
              </a:rPr>
              <a:t>Use unique secrets</a:t>
            </a: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  <a:latin typeface="+mn-lt"/>
              </a:rPr>
              <a:t>Audit and monitor the use of secrets</a:t>
            </a:r>
          </a:p>
        </p:txBody>
      </p:sp>
    </p:spTree>
    <p:extLst>
      <p:ext uri="{BB962C8B-B14F-4D97-AF65-F5344CB8AC3E}">
        <p14:creationId xmlns:p14="http://schemas.microsoft.com/office/powerpoint/2010/main" val="3597826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CA075-2394-4A32-A014-82D0467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/>
              </a:rPr>
              <a:t>6</a:t>
            </a:r>
            <a:r>
              <a:rPr lang="en-US" dirty="0" smtClean="0">
                <a:latin typeface="Amazon Ember" panose="020B0603020204020204"/>
              </a:rPr>
              <a:t>. Audit and monitor </a:t>
            </a:r>
            <a:r>
              <a:rPr lang="en-US" dirty="0">
                <a:latin typeface="Amazon Ember" panose="020B0603020204020204"/>
              </a:rPr>
              <a:t>the use of secrets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088" y="1427011"/>
            <a:ext cx="6766560" cy="1557349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Support least privileges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Less chance of human mistake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87723-B607-4B20-8167-AFF94BD00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40560" y="1427011"/>
            <a:ext cx="7117312" cy="1966692"/>
          </a:xfrm>
        </p:spPr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Quick glance – IAM Access Advisor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Auditable records – AWS CloudTrail Logs 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Monitor use </a:t>
            </a:r>
            <a:r>
              <a:rPr lang="en-US" dirty="0"/>
              <a:t>– </a:t>
            </a:r>
            <a:r>
              <a:rPr lang="en-US" dirty="0" smtClean="0"/>
              <a:t>Amazon CloudWatch Events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1880557" y="4202691"/>
            <a:ext cx="10860657" cy="229909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Pro tip: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Monitor </a:t>
            </a:r>
            <a:r>
              <a:rPr lang="en-US" dirty="0"/>
              <a:t>attempts to retrieve secrets that are scheduled for </a:t>
            </a:r>
            <a:r>
              <a:rPr lang="en-US" dirty="0" smtClean="0"/>
              <a:t>deletion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Monitor high value secrets 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CloudTrail records </a:t>
            </a:r>
            <a:r>
              <a:rPr lang="en-US" dirty="0"/>
              <a:t>all </a:t>
            </a:r>
            <a:r>
              <a:rPr lang="en-US" dirty="0" smtClean="0"/>
              <a:t>Secrets Manager API calls; expect an increase in the size of your trails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37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C3FB-291F-4AF9-A0BF-3DF8511F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mazon Ember" panose="020B0603020204020204"/>
              </a:rPr>
              <a:t>Audit and monitor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646" y="1463453"/>
            <a:ext cx="5394960" cy="4363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62" r="26" b="6967"/>
          <a:stretch/>
        </p:blipFill>
        <p:spPr>
          <a:xfrm>
            <a:off x="613610" y="1467308"/>
            <a:ext cx="6316580" cy="4359831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 txBox="1">
            <a:spLocks/>
          </p:cNvSpPr>
          <p:nvPr/>
        </p:nvSpPr>
        <p:spPr>
          <a:xfrm>
            <a:off x="1875161" y="5986980"/>
            <a:ext cx="6766560" cy="1557349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AWS CloudTrail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07B89A0-562C-4936-8331-8E1B7F5E8061}"/>
              </a:ext>
            </a:extLst>
          </p:cNvPr>
          <p:cNvSpPr txBox="1">
            <a:spLocks/>
          </p:cNvSpPr>
          <p:nvPr/>
        </p:nvSpPr>
        <p:spPr>
          <a:xfrm>
            <a:off x="8488520" y="5986980"/>
            <a:ext cx="6766560" cy="1557349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Amazon CloudWatch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40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432560" y="1534795"/>
            <a:ext cx="11658600" cy="4838248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</a:rPr>
              <a:t>IT Admins:  </a:t>
            </a:r>
            <a:r>
              <a:rPr lang="en-US" sz="4800" dirty="0"/>
              <a:t>store and manage access to secrets securely and at </a:t>
            </a:r>
            <a:r>
              <a:rPr lang="en-US" sz="4800" dirty="0" smtClean="0"/>
              <a:t>scale</a:t>
            </a:r>
            <a:endParaRPr lang="en-US" sz="4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</a:rPr>
              <a:t>Security Admins: </a:t>
            </a:r>
            <a:r>
              <a:rPr lang="en-US" sz="4800" dirty="0"/>
              <a:t>audit and monitor the use of secrets, and rotate </a:t>
            </a:r>
            <a:r>
              <a:rPr lang="en-US" sz="4800" dirty="0" smtClean="0"/>
              <a:t>secrets without </a:t>
            </a:r>
            <a:r>
              <a:rPr lang="en-US" sz="4800" dirty="0"/>
              <a:t>a risk of breaking applications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/>
                </a:solidFill>
              </a:rPr>
              <a:t>Developers: </a:t>
            </a:r>
            <a:r>
              <a:rPr lang="en-US" sz="4800" dirty="0"/>
              <a:t>avoid dealing with secrets in their </a:t>
            </a:r>
            <a:r>
              <a:rPr lang="en-US" sz="4800" dirty="0" smtClean="0"/>
              <a:t>applications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628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 bwMode="white">
          <a:xfrm>
            <a:off x="323849" y="4571435"/>
            <a:ext cx="12908725" cy="960263"/>
          </a:xfrm>
          <a:prstGeom prst="rect">
            <a:avLst/>
          </a:prstGeo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1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4800" dirty="0" smtClean="0"/>
              <a:t>Code available at</a:t>
            </a:r>
            <a:r>
              <a:rPr lang="en-US" sz="4800" dirty="0"/>
              <a:t>: https://bit.ly/2FE8YB6</a:t>
            </a:r>
          </a:p>
        </p:txBody>
      </p:sp>
    </p:spTree>
    <p:extLst>
      <p:ext uri="{BB962C8B-B14F-4D97-AF65-F5344CB8AC3E}">
        <p14:creationId xmlns:p14="http://schemas.microsoft.com/office/powerpoint/2010/main" val="3188377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mazon Ember" panose="020B0603020204020204"/>
              </a:rPr>
              <a:t>Network diagram for demo</a:t>
            </a:r>
            <a:endParaRPr lang="en-US" dirty="0">
              <a:solidFill>
                <a:schemeClr val="tx1"/>
              </a:solidFill>
              <a:latin typeface="Amazon Ember" panose="020B0603020204020204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D7A31E7-05EE-F34D-8F81-464ECFE36558}"/>
              </a:ext>
            </a:extLst>
          </p:cNvPr>
          <p:cNvGrpSpPr/>
          <p:nvPr/>
        </p:nvGrpSpPr>
        <p:grpSpPr>
          <a:xfrm>
            <a:off x="2069681" y="1246909"/>
            <a:ext cx="10351277" cy="6170559"/>
            <a:chOff x="488950" y="2362200"/>
            <a:chExt cx="7315844" cy="5356560"/>
          </a:xfrm>
        </p:grpSpPr>
        <p:pic>
          <p:nvPicPr>
            <p:cNvPr id="91" name="Graphic 15">
              <a:extLst>
                <a:ext uri="{FF2B5EF4-FFF2-40B4-BE49-F238E27FC236}">
                  <a16:creationId xmlns:a16="http://schemas.microsoft.com/office/drawing/2014/main" id="{5EB04687-6E7D-7E4F-BFDA-12A78DDF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950" y="2362200"/>
              <a:ext cx="342900" cy="34290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CDD1F72-1B30-2744-AF30-6D05E9849ECD}"/>
                </a:ext>
              </a:extLst>
            </p:cNvPr>
            <p:cNvSpPr/>
            <p:nvPr/>
          </p:nvSpPr>
          <p:spPr>
            <a:xfrm>
              <a:off x="488950" y="2362200"/>
              <a:ext cx="7315844" cy="5356560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  VPC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AC588C-726F-714F-8EC0-440C61D8B247}"/>
              </a:ext>
            </a:extLst>
          </p:cNvPr>
          <p:cNvSpPr/>
          <p:nvPr/>
        </p:nvSpPr>
        <p:spPr>
          <a:xfrm>
            <a:off x="5676529" y="6272110"/>
            <a:ext cx="3563335" cy="889406"/>
          </a:xfrm>
          <a:prstGeom prst="rect">
            <a:avLst/>
          </a:prstGeom>
          <a:solidFill>
            <a:srgbClr val="AAB7B8">
              <a:alpha val="2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1D21465-1D33-DF42-9CD6-13821F0C4696}"/>
              </a:ext>
            </a:extLst>
          </p:cNvPr>
          <p:cNvGrpSpPr/>
          <p:nvPr/>
        </p:nvGrpSpPr>
        <p:grpSpPr>
          <a:xfrm>
            <a:off x="2699347" y="5259322"/>
            <a:ext cx="1302430" cy="895405"/>
            <a:chOff x="6135420" y="2753509"/>
            <a:chExt cx="1302430" cy="895405"/>
          </a:xfrm>
        </p:grpSpPr>
        <p:pic>
          <p:nvPicPr>
            <p:cNvPr id="137" name="Graphic 56">
              <a:extLst>
                <a:ext uri="{FF2B5EF4-FFF2-40B4-BE49-F238E27FC236}">
                  <a16:creationId xmlns:a16="http://schemas.microsoft.com/office/drawing/2014/main" id="{D9489393-8CF0-F943-9C2E-B271952E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00885" y="2753509"/>
              <a:ext cx="571500" cy="571500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2B0399D-A17E-1C40-9416-2ACAC20006C1}"/>
                </a:ext>
              </a:extLst>
            </p:cNvPr>
            <p:cNvSpPr txBox="1"/>
            <p:nvPr/>
          </p:nvSpPr>
          <p:spPr>
            <a:xfrm>
              <a:off x="6135420" y="3387304"/>
              <a:ext cx="1302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Example Host 1</a:t>
              </a:r>
              <a:endParaRPr lang="en-US" sz="1100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D21465-1D33-DF42-9CD6-13821F0C4696}"/>
              </a:ext>
            </a:extLst>
          </p:cNvPr>
          <p:cNvGrpSpPr/>
          <p:nvPr/>
        </p:nvGrpSpPr>
        <p:grpSpPr>
          <a:xfrm>
            <a:off x="3680458" y="2547320"/>
            <a:ext cx="1072750" cy="895405"/>
            <a:chOff x="6250260" y="2753509"/>
            <a:chExt cx="1072750" cy="895405"/>
          </a:xfrm>
        </p:grpSpPr>
        <p:pic>
          <p:nvPicPr>
            <p:cNvPr id="140" name="Graphic 56">
              <a:extLst>
                <a:ext uri="{FF2B5EF4-FFF2-40B4-BE49-F238E27FC236}">
                  <a16:creationId xmlns:a16="http://schemas.microsoft.com/office/drawing/2014/main" id="{D9489393-8CF0-F943-9C2E-B271952E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00885" y="2753509"/>
              <a:ext cx="571500" cy="57150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2B0399D-A17E-1C40-9416-2ACAC20006C1}"/>
                </a:ext>
              </a:extLst>
            </p:cNvPr>
            <p:cNvSpPr txBox="1"/>
            <p:nvPr/>
          </p:nvSpPr>
          <p:spPr>
            <a:xfrm>
              <a:off x="6250260" y="3387304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Bastion Host</a:t>
              </a:r>
              <a:endParaRPr lang="en-US" sz="1100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1D21465-1D33-DF42-9CD6-13821F0C4696}"/>
              </a:ext>
            </a:extLst>
          </p:cNvPr>
          <p:cNvGrpSpPr/>
          <p:nvPr/>
        </p:nvGrpSpPr>
        <p:grpSpPr>
          <a:xfrm>
            <a:off x="7813849" y="5259322"/>
            <a:ext cx="1302430" cy="895405"/>
            <a:chOff x="6135420" y="2753509"/>
            <a:chExt cx="1302430" cy="895405"/>
          </a:xfrm>
        </p:grpSpPr>
        <p:pic>
          <p:nvPicPr>
            <p:cNvPr id="143" name="Graphic 56">
              <a:extLst>
                <a:ext uri="{FF2B5EF4-FFF2-40B4-BE49-F238E27FC236}">
                  <a16:creationId xmlns:a16="http://schemas.microsoft.com/office/drawing/2014/main" id="{D9489393-8CF0-F943-9C2E-B271952E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00885" y="2753509"/>
              <a:ext cx="571500" cy="5715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2B0399D-A17E-1C40-9416-2ACAC20006C1}"/>
                </a:ext>
              </a:extLst>
            </p:cNvPr>
            <p:cNvSpPr txBox="1"/>
            <p:nvPr/>
          </p:nvSpPr>
          <p:spPr>
            <a:xfrm>
              <a:off x="6135420" y="3387304"/>
              <a:ext cx="1302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Example Host 2</a:t>
              </a:r>
              <a:endParaRPr lang="en-US" sz="1100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C906BB2-BA29-594C-8901-4D03BDD1CEAB}"/>
              </a:ext>
            </a:extLst>
          </p:cNvPr>
          <p:cNvGrpSpPr/>
          <p:nvPr/>
        </p:nvGrpSpPr>
        <p:grpSpPr>
          <a:xfrm>
            <a:off x="2675935" y="1846673"/>
            <a:ext cx="4218191" cy="1590643"/>
            <a:chOff x="1028699" y="4565649"/>
            <a:chExt cx="4218191" cy="2094511"/>
          </a:xfrm>
        </p:grpSpPr>
        <p:pic>
          <p:nvPicPr>
            <p:cNvPr id="149" name="Graphic 70">
              <a:extLst>
                <a:ext uri="{FF2B5EF4-FFF2-40B4-BE49-F238E27FC236}">
                  <a16:creationId xmlns:a16="http://schemas.microsoft.com/office/drawing/2014/main" id="{C6402F30-987A-D04D-899A-16D145A0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8700" y="4565650"/>
              <a:ext cx="342900" cy="342900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4B68526-C0AD-6645-9B98-E45143ACE8B6}"/>
                </a:ext>
              </a:extLst>
            </p:cNvPr>
            <p:cNvSpPr/>
            <p:nvPr/>
          </p:nvSpPr>
          <p:spPr>
            <a:xfrm>
              <a:off x="1028699" y="4565649"/>
              <a:ext cx="4218191" cy="2094511"/>
            </a:xfrm>
            <a:prstGeom prst="rect">
              <a:avLst/>
            </a:prstGeom>
            <a:noFill/>
            <a:ln w="12700">
              <a:solidFill>
                <a:srgbClr val="545B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Public </a:t>
              </a:r>
              <a:r>
                <a:rPr lang="en-US" sz="1200" dirty="0" smtClean="0">
                  <a:solidFill>
                    <a:schemeClr val="tx1"/>
                  </a:solidFill>
                </a:rPr>
                <a:t>subnet 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4B68526-C0AD-6645-9B98-E45143ACE8B6}"/>
              </a:ext>
            </a:extLst>
          </p:cNvPr>
          <p:cNvSpPr/>
          <p:nvPr/>
        </p:nvSpPr>
        <p:spPr>
          <a:xfrm>
            <a:off x="7690069" y="1846673"/>
            <a:ext cx="4218191" cy="1590643"/>
          </a:xfrm>
          <a:prstGeom prst="rect">
            <a:avLst/>
          </a:prstGeom>
          <a:noFill/>
          <a:ln w="12700">
            <a:solidFill>
              <a:srgbClr val="54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Public </a:t>
            </a:r>
            <a:r>
              <a:rPr lang="en-US" sz="1200" dirty="0" smtClean="0">
                <a:solidFill>
                  <a:schemeClr val="tx1"/>
                </a:solidFill>
              </a:rPr>
              <a:t>subnet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4B68526-C0AD-6645-9B98-E45143ACE8B6}"/>
              </a:ext>
            </a:extLst>
          </p:cNvPr>
          <p:cNvSpPr/>
          <p:nvPr/>
        </p:nvSpPr>
        <p:spPr>
          <a:xfrm>
            <a:off x="2715780" y="3855779"/>
            <a:ext cx="4218191" cy="3309792"/>
          </a:xfrm>
          <a:prstGeom prst="rect">
            <a:avLst/>
          </a:prstGeom>
          <a:noFill/>
          <a:ln w="12700">
            <a:solidFill>
              <a:srgbClr val="54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Private subnet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4B68526-C0AD-6645-9B98-E45143ACE8B6}"/>
              </a:ext>
            </a:extLst>
          </p:cNvPr>
          <p:cNvSpPr/>
          <p:nvPr/>
        </p:nvSpPr>
        <p:spPr>
          <a:xfrm>
            <a:off x="7760151" y="3855779"/>
            <a:ext cx="4218191" cy="3309792"/>
          </a:xfrm>
          <a:prstGeom prst="rect">
            <a:avLst/>
          </a:prstGeom>
          <a:noFill/>
          <a:ln w="12700">
            <a:solidFill>
              <a:srgbClr val="54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Private subnet 2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55" name="Graphic 70">
            <a:extLst>
              <a:ext uri="{FF2B5EF4-FFF2-40B4-BE49-F238E27FC236}">
                <a16:creationId xmlns:a16="http://schemas.microsoft.com/office/drawing/2014/main" id="{C6402F30-987A-D04D-899A-16D145A055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5537" y="1864367"/>
            <a:ext cx="342900" cy="342900"/>
          </a:xfrm>
          <a:prstGeom prst="rect">
            <a:avLst/>
          </a:prstGeom>
        </p:spPr>
      </p:pic>
      <p:pic>
        <p:nvPicPr>
          <p:cNvPr id="156" name="Graphic 70">
            <a:extLst>
              <a:ext uri="{FF2B5EF4-FFF2-40B4-BE49-F238E27FC236}">
                <a16:creationId xmlns:a16="http://schemas.microsoft.com/office/drawing/2014/main" id="{C6402F30-987A-D04D-899A-16D145A055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80" y="3857408"/>
            <a:ext cx="342900" cy="342900"/>
          </a:xfrm>
          <a:prstGeom prst="rect">
            <a:avLst/>
          </a:prstGeom>
        </p:spPr>
      </p:pic>
      <p:pic>
        <p:nvPicPr>
          <p:cNvPr id="157" name="Graphic 70">
            <a:extLst>
              <a:ext uri="{FF2B5EF4-FFF2-40B4-BE49-F238E27FC236}">
                <a16:creationId xmlns:a16="http://schemas.microsoft.com/office/drawing/2014/main" id="{C6402F30-987A-D04D-899A-16D145A055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3546" y="3857408"/>
            <a:ext cx="342900" cy="342900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FDC91C2-D95F-7242-9A69-40A7C6104622}"/>
              </a:ext>
            </a:extLst>
          </p:cNvPr>
          <p:cNvGrpSpPr/>
          <p:nvPr/>
        </p:nvGrpSpPr>
        <p:grpSpPr>
          <a:xfrm>
            <a:off x="5732113" y="2553645"/>
            <a:ext cx="1207106" cy="883671"/>
            <a:chOff x="2927677" y="2827165"/>
            <a:chExt cx="1207106" cy="883671"/>
          </a:xfrm>
        </p:grpSpPr>
        <p:pic>
          <p:nvPicPr>
            <p:cNvPr id="159" name="Graphic 53">
              <a:extLst>
                <a:ext uri="{FF2B5EF4-FFF2-40B4-BE49-F238E27FC236}">
                  <a16:creationId xmlns:a16="http://schemas.microsoft.com/office/drawing/2014/main" id="{AA28D1FF-1427-8A44-B37C-D10BCDFC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245480" y="2827165"/>
              <a:ext cx="571500" cy="5715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E66D411-38CD-2141-9A6C-5B833715E6CB}"/>
                </a:ext>
              </a:extLst>
            </p:cNvPr>
            <p:cNvSpPr txBox="1"/>
            <p:nvPr/>
          </p:nvSpPr>
          <p:spPr>
            <a:xfrm>
              <a:off x="2927677" y="3449226"/>
              <a:ext cx="1207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NAT </a:t>
              </a:r>
              <a:r>
                <a:rPr lang="en-US" sz="1100" dirty="0" smtClean="0"/>
                <a:t>gateway 1</a:t>
              </a:r>
              <a:endParaRPr lang="en-US" sz="1100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FDC91C2-D95F-7242-9A69-40A7C6104622}"/>
              </a:ext>
            </a:extLst>
          </p:cNvPr>
          <p:cNvGrpSpPr/>
          <p:nvPr/>
        </p:nvGrpSpPr>
        <p:grpSpPr>
          <a:xfrm>
            <a:off x="10774428" y="2553645"/>
            <a:ext cx="1207106" cy="883671"/>
            <a:chOff x="2927677" y="2827165"/>
            <a:chExt cx="1207106" cy="883671"/>
          </a:xfrm>
        </p:grpSpPr>
        <p:pic>
          <p:nvPicPr>
            <p:cNvPr id="165" name="Graphic 53">
              <a:extLst>
                <a:ext uri="{FF2B5EF4-FFF2-40B4-BE49-F238E27FC236}">
                  <a16:creationId xmlns:a16="http://schemas.microsoft.com/office/drawing/2014/main" id="{AA28D1FF-1427-8A44-B37C-D10BCDFC5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245480" y="2827165"/>
              <a:ext cx="571500" cy="571500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E66D411-38CD-2141-9A6C-5B833715E6CB}"/>
                </a:ext>
              </a:extLst>
            </p:cNvPr>
            <p:cNvSpPr txBox="1"/>
            <p:nvPr/>
          </p:nvSpPr>
          <p:spPr>
            <a:xfrm>
              <a:off x="2927677" y="3449226"/>
              <a:ext cx="1207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NAT </a:t>
              </a:r>
              <a:r>
                <a:rPr lang="en-US" sz="1100" dirty="0" smtClean="0"/>
                <a:t>gateway 2</a:t>
              </a:r>
              <a:endParaRPr lang="en-US" sz="1100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C637E71-652D-A24A-ADF8-26F137078D80}"/>
              </a:ext>
            </a:extLst>
          </p:cNvPr>
          <p:cNvGrpSpPr/>
          <p:nvPr/>
        </p:nvGrpSpPr>
        <p:grpSpPr>
          <a:xfrm>
            <a:off x="6502709" y="6441441"/>
            <a:ext cx="2811104" cy="576072"/>
            <a:chOff x="180385" y="5739937"/>
            <a:chExt cx="2811104" cy="576072"/>
          </a:xfrm>
        </p:grpSpPr>
        <p:pic>
          <p:nvPicPr>
            <p:cNvPr id="168" name="Graphic 6">
              <a:extLst>
                <a:ext uri="{FF2B5EF4-FFF2-40B4-BE49-F238E27FC236}">
                  <a16:creationId xmlns:a16="http://schemas.microsoft.com/office/drawing/2014/main" id="{4688A8FB-694A-8440-A65E-EA783A98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180385" y="5739937"/>
              <a:ext cx="576072" cy="576072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2EA3CAD-7793-404F-B179-C9799EF46787}"/>
                </a:ext>
              </a:extLst>
            </p:cNvPr>
            <p:cNvSpPr txBox="1"/>
            <p:nvPr/>
          </p:nvSpPr>
          <p:spPr>
            <a:xfrm>
              <a:off x="404743" y="5904308"/>
              <a:ext cx="25867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Rotation Lambda </a:t>
              </a:r>
              <a:r>
                <a:rPr lang="en-US" sz="1100" dirty="0"/>
                <a:t>Function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E33A10-5056-6F4D-915E-79AB1C799AFA}"/>
              </a:ext>
            </a:extLst>
          </p:cNvPr>
          <p:cNvGrpSpPr/>
          <p:nvPr/>
        </p:nvGrpSpPr>
        <p:grpSpPr>
          <a:xfrm>
            <a:off x="10185078" y="5292172"/>
            <a:ext cx="2465818" cy="911790"/>
            <a:chOff x="3228739" y="1518659"/>
            <a:chExt cx="2465818" cy="911790"/>
          </a:xfrm>
        </p:grpSpPr>
        <p:pic>
          <p:nvPicPr>
            <p:cNvPr id="171" name="Graphic 47">
              <a:extLst>
                <a:ext uri="{FF2B5EF4-FFF2-40B4-BE49-F238E27FC236}">
                  <a16:creationId xmlns:a16="http://schemas.microsoft.com/office/drawing/2014/main" id="{1781E7EA-76CE-D445-9351-382692FF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129900" y="1518659"/>
              <a:ext cx="571500" cy="571500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B1537FC-3209-FE47-9136-014883AD7DBA}"/>
                </a:ext>
              </a:extLst>
            </p:cNvPr>
            <p:cNvSpPr txBox="1"/>
            <p:nvPr/>
          </p:nvSpPr>
          <p:spPr>
            <a:xfrm>
              <a:off x="3228739" y="2168839"/>
              <a:ext cx="2465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Secrets Manager VPC Endpoint</a:t>
              </a:r>
              <a:endParaRPr lang="en-US" sz="1100" dirty="0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E33A10-5056-6F4D-915E-79AB1C799AFA}"/>
              </a:ext>
            </a:extLst>
          </p:cNvPr>
          <p:cNvGrpSpPr/>
          <p:nvPr/>
        </p:nvGrpSpPr>
        <p:grpSpPr>
          <a:xfrm>
            <a:off x="5188527" y="4023495"/>
            <a:ext cx="2465818" cy="911790"/>
            <a:chOff x="3228739" y="1518659"/>
            <a:chExt cx="2465818" cy="911790"/>
          </a:xfrm>
        </p:grpSpPr>
        <p:pic>
          <p:nvPicPr>
            <p:cNvPr id="174" name="Graphic 47">
              <a:extLst>
                <a:ext uri="{FF2B5EF4-FFF2-40B4-BE49-F238E27FC236}">
                  <a16:creationId xmlns:a16="http://schemas.microsoft.com/office/drawing/2014/main" id="{1781E7EA-76CE-D445-9351-382692FF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129900" y="1518659"/>
              <a:ext cx="571500" cy="571500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B1537FC-3209-FE47-9136-014883AD7DBA}"/>
                </a:ext>
              </a:extLst>
            </p:cNvPr>
            <p:cNvSpPr txBox="1"/>
            <p:nvPr/>
          </p:nvSpPr>
          <p:spPr>
            <a:xfrm>
              <a:off x="3228739" y="2168839"/>
              <a:ext cx="2465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CloudFormation VPC Endpoint</a:t>
              </a:r>
              <a:endParaRPr lang="en-US" sz="1100" dirty="0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1E33A10-5056-6F4D-915E-79AB1C799AFA}"/>
              </a:ext>
            </a:extLst>
          </p:cNvPr>
          <p:cNvGrpSpPr/>
          <p:nvPr/>
        </p:nvGrpSpPr>
        <p:grpSpPr>
          <a:xfrm>
            <a:off x="5224251" y="5244274"/>
            <a:ext cx="2465818" cy="911790"/>
            <a:chOff x="3228739" y="1518659"/>
            <a:chExt cx="2465818" cy="911790"/>
          </a:xfrm>
        </p:grpSpPr>
        <p:pic>
          <p:nvPicPr>
            <p:cNvPr id="177" name="Graphic 47">
              <a:extLst>
                <a:ext uri="{FF2B5EF4-FFF2-40B4-BE49-F238E27FC236}">
                  <a16:creationId xmlns:a16="http://schemas.microsoft.com/office/drawing/2014/main" id="{1781E7EA-76CE-D445-9351-382692FF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129900" y="1518659"/>
              <a:ext cx="571500" cy="571500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B1537FC-3209-FE47-9136-014883AD7DBA}"/>
                </a:ext>
              </a:extLst>
            </p:cNvPr>
            <p:cNvSpPr txBox="1"/>
            <p:nvPr/>
          </p:nvSpPr>
          <p:spPr>
            <a:xfrm>
              <a:off x="3228739" y="2168839"/>
              <a:ext cx="2465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Secrets Manager VPC Endpoint</a:t>
              </a:r>
              <a:endParaRPr lang="en-US" sz="11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1E33A10-5056-6F4D-915E-79AB1C799AFA}"/>
              </a:ext>
            </a:extLst>
          </p:cNvPr>
          <p:cNvGrpSpPr/>
          <p:nvPr/>
        </p:nvGrpSpPr>
        <p:grpSpPr>
          <a:xfrm>
            <a:off x="10203116" y="4024641"/>
            <a:ext cx="2465818" cy="911790"/>
            <a:chOff x="3228739" y="1518659"/>
            <a:chExt cx="2465818" cy="911790"/>
          </a:xfrm>
        </p:grpSpPr>
        <p:pic>
          <p:nvPicPr>
            <p:cNvPr id="180" name="Graphic 47">
              <a:extLst>
                <a:ext uri="{FF2B5EF4-FFF2-40B4-BE49-F238E27FC236}">
                  <a16:creationId xmlns:a16="http://schemas.microsoft.com/office/drawing/2014/main" id="{1781E7EA-76CE-D445-9351-382692FF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129900" y="1518659"/>
              <a:ext cx="571500" cy="571500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B1537FC-3209-FE47-9136-014883AD7DBA}"/>
                </a:ext>
              </a:extLst>
            </p:cNvPr>
            <p:cNvSpPr txBox="1"/>
            <p:nvPr/>
          </p:nvSpPr>
          <p:spPr>
            <a:xfrm>
              <a:off x="3228739" y="2168839"/>
              <a:ext cx="24658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CloudFormation VPC Endpoint</a:t>
              </a:r>
              <a:endParaRPr lang="en-US" sz="11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2A377D-FFE3-AF45-BA7E-43407D4BC1DF}"/>
              </a:ext>
            </a:extLst>
          </p:cNvPr>
          <p:cNvGrpSpPr/>
          <p:nvPr/>
        </p:nvGrpSpPr>
        <p:grpSpPr>
          <a:xfrm>
            <a:off x="4350809" y="5259322"/>
            <a:ext cx="1072750" cy="1050907"/>
            <a:chOff x="9477590" y="941784"/>
            <a:chExt cx="1072750" cy="1050907"/>
          </a:xfrm>
        </p:grpSpPr>
        <p:pic>
          <p:nvPicPr>
            <p:cNvPr id="183" name="Graphic 53">
              <a:extLst>
                <a:ext uri="{FF2B5EF4-FFF2-40B4-BE49-F238E27FC236}">
                  <a16:creationId xmlns:a16="http://schemas.microsoft.com/office/drawing/2014/main" id="{4471B34E-8D6A-9045-9580-CDCC7104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28215" y="941784"/>
              <a:ext cx="571500" cy="571500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371004E-8D2F-F144-AA55-A167E22B5816}"/>
                </a:ext>
              </a:extLst>
            </p:cNvPr>
            <p:cNvSpPr txBox="1"/>
            <p:nvPr/>
          </p:nvSpPr>
          <p:spPr>
            <a:xfrm>
              <a:off x="9477590" y="1561804"/>
              <a:ext cx="1072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MySQL DB instance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803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4235192"/>
            <a:ext cx="5370368" cy="1665514"/>
          </a:xfrm>
        </p:spPr>
        <p:txBody>
          <a:bodyPr/>
          <a:lstStyle/>
          <a:p>
            <a:r>
              <a:rPr lang="en-US" dirty="0"/>
              <a:t>Apurv Awasthi</a:t>
            </a:r>
          </a:p>
          <a:p>
            <a:r>
              <a:rPr lang="en-US" smtClean="0"/>
              <a:t>Email: awasth@amazon.com</a:t>
            </a:r>
          </a:p>
          <a:p>
            <a:r>
              <a:rPr lang="en-US" smtClean="0"/>
              <a:t>Twitter: @awasthi_av</a:t>
            </a:r>
            <a:endParaRPr lang="en-US" dirty="0"/>
          </a:p>
          <a:p>
            <a:r>
              <a:rPr lang="en-US" dirty="0"/>
              <a:t>(or, the blackjack tables at Treasure Island)</a:t>
            </a:r>
          </a:p>
        </p:txBody>
      </p:sp>
    </p:spTree>
    <p:extLst>
      <p:ext uri="{BB962C8B-B14F-4D97-AF65-F5344CB8AC3E}">
        <p14:creationId xmlns:p14="http://schemas.microsoft.com/office/powerpoint/2010/main" val="235811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70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 from this session?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1272235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Understand the 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capabilities </a:t>
            </a:r>
            <a:r>
              <a:rPr lang="en-US" dirty="0" smtClean="0">
                <a:latin typeface="+mn-lt"/>
              </a:rPr>
              <a:t>of AWS Secrets Manager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Learn how to 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adopt</a:t>
            </a:r>
            <a:r>
              <a:rPr lang="en-US" dirty="0" smtClean="0">
                <a:latin typeface="+mn-lt"/>
              </a:rPr>
              <a:t> AWS Secrets Manager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Pro tips for managing secrets through their lifecycle 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at scale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43634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</p:spTree>
    <p:extLst>
      <p:ext uri="{BB962C8B-B14F-4D97-AF65-F5344CB8AC3E}">
        <p14:creationId xmlns:p14="http://schemas.microsoft.com/office/powerpoint/2010/main" val="364718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D7363AB-CE39-3649-A90B-24AE14DDE7E4}"/>
              </a:ext>
            </a:extLst>
          </p:cNvPr>
          <p:cNvSpPr txBox="1">
            <a:spLocks/>
          </p:cNvSpPr>
          <p:nvPr/>
        </p:nvSpPr>
        <p:spPr>
          <a:xfrm>
            <a:off x="7523227" y="4569809"/>
            <a:ext cx="3511296" cy="1132618"/>
          </a:xfrm>
          <a:prstGeom prst="rect">
            <a:avLst/>
          </a:prstGeom>
        </p:spPr>
        <p:txBody>
          <a:bodyPr vert="horz" wrap="square" lIns="146304" tIns="73152" rIns="146304" bIns="73152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Amazon Ember" panose="020B0603020204020204"/>
              </a:rPr>
              <a:t>Rotate </a:t>
            </a:r>
            <a:r>
              <a:rPr lang="en-US" sz="3200" dirty="0" smtClean="0">
                <a:solidFill>
                  <a:schemeClr val="tx1"/>
                </a:solidFill>
                <a:latin typeface="Amazon Ember" panose="020B0603020204020204"/>
              </a:rPr>
              <a:t>secrets safely</a:t>
            </a:r>
            <a:endParaRPr lang="en-US" sz="3200" dirty="0">
              <a:solidFill>
                <a:schemeClr val="tx1"/>
              </a:solidFill>
              <a:latin typeface="Amazon Ember" panose="020B0603020204020204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55942D4-8389-0D41-9E34-0A0C7B707021}"/>
              </a:ext>
            </a:extLst>
          </p:cNvPr>
          <p:cNvSpPr txBox="1">
            <a:spLocks/>
          </p:cNvSpPr>
          <p:nvPr/>
        </p:nvSpPr>
        <p:spPr>
          <a:xfrm>
            <a:off x="10709814" y="4569810"/>
            <a:ext cx="3511296" cy="640175"/>
          </a:xfrm>
          <a:prstGeom prst="rect">
            <a:avLst/>
          </a:prstGeom>
        </p:spPr>
        <p:txBody>
          <a:bodyPr vert="horz" wrap="square" lIns="146304" tIns="73152" rIns="146304" bIns="73152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Amazon Ember" panose="020B0603020204020204"/>
              </a:rPr>
              <a:t>Pay as you go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365F5A-2C2F-C54B-9D3F-A13F8DE9B4A5}"/>
              </a:ext>
            </a:extLst>
          </p:cNvPr>
          <p:cNvSpPr txBox="1">
            <a:spLocks/>
          </p:cNvSpPr>
          <p:nvPr/>
        </p:nvSpPr>
        <p:spPr>
          <a:xfrm>
            <a:off x="3995536" y="4569809"/>
            <a:ext cx="3511296" cy="1625060"/>
          </a:xfrm>
          <a:prstGeom prst="rect">
            <a:avLst/>
          </a:prstGeom>
        </p:spPr>
        <p:txBody>
          <a:bodyPr vert="horz" wrap="square" lIns="146304" tIns="73152" rIns="146304" bIns="73152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  <a:latin typeface="Amazon Ember" panose="020B0603020204020204"/>
              </a:rPr>
              <a:t>Fine-grained access control and auditability</a:t>
            </a:r>
            <a:endParaRPr lang="en-US" sz="3200" dirty="0">
              <a:solidFill>
                <a:schemeClr val="tx1"/>
              </a:solidFill>
              <a:latin typeface="Amazon Ember" panose="020B0603020204020204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7C5C5F8-A91F-E04A-9FC9-3D6D70DF2EED}"/>
              </a:ext>
            </a:extLst>
          </p:cNvPr>
          <p:cNvSpPr txBox="1">
            <a:spLocks/>
          </p:cNvSpPr>
          <p:nvPr/>
        </p:nvSpPr>
        <p:spPr>
          <a:xfrm>
            <a:off x="609240" y="4569809"/>
            <a:ext cx="2943530" cy="1132618"/>
          </a:xfrm>
          <a:prstGeom prst="rect">
            <a:avLst/>
          </a:prstGeom>
        </p:spPr>
        <p:txBody>
          <a:bodyPr vert="horz" wrap="square" lIns="146304" tIns="73152" rIns="146304" bIns="73152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Amazon Ember" panose="020B0603020204020204"/>
              </a:rPr>
              <a:t>Secure </a:t>
            </a:r>
            <a:r>
              <a:rPr lang="en-US" sz="3200" dirty="0" smtClean="0">
                <a:solidFill>
                  <a:schemeClr val="tx1"/>
                </a:solidFill>
                <a:latin typeface="Amazon Ember" panose="020B0603020204020204"/>
              </a:rPr>
              <a:t>centrally</a:t>
            </a:r>
            <a:endParaRPr lang="en-US" sz="3200" dirty="0">
              <a:solidFill>
                <a:schemeClr val="tx1"/>
              </a:solidFill>
              <a:latin typeface="Amazon Ember" panose="020B0603020204020204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804899" y="2221207"/>
            <a:ext cx="2724970" cy="2046296"/>
            <a:chOff x="547013" y="2318521"/>
            <a:chExt cx="1703106" cy="127893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13" y="2318521"/>
              <a:ext cx="712946" cy="7129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13" y="2884510"/>
              <a:ext cx="712946" cy="7129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051" y="2449150"/>
              <a:ext cx="1061068" cy="106106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06593" y="2221207"/>
            <a:ext cx="2054602" cy="2090699"/>
            <a:chOff x="2893996" y="2318521"/>
            <a:chExt cx="1284126" cy="130668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996" y="2318521"/>
              <a:ext cx="1284126" cy="128412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275" y="3060250"/>
              <a:ext cx="423718" cy="56495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7035" y="2221207"/>
            <a:ext cx="2130366" cy="2222382"/>
            <a:chOff x="4778014" y="2318521"/>
            <a:chExt cx="1331479" cy="138898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014" y="2731301"/>
              <a:ext cx="976209" cy="9762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284" y="2318521"/>
              <a:ext cx="976209" cy="97620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1309393" y="1997264"/>
            <a:ext cx="2306458" cy="2685062"/>
            <a:chOff x="7020746" y="2141233"/>
            <a:chExt cx="1441536" cy="167816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746" y="2141233"/>
              <a:ext cx="1137060" cy="11370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222" y="2682337"/>
              <a:ext cx="1137060" cy="1137060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Capabilities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mazon Ember" panose="020B0603020204020204"/>
              </a:rPr>
              <a:t>Secure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1655615"/>
            <a:ext cx="10078214" cy="38902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Stored centrally and retrieved programmatically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Encrypted </a:t>
            </a:r>
            <a:r>
              <a:rPr lang="en-US" dirty="0">
                <a:latin typeface="Amazon Ember" panose="020B0603020204020204"/>
              </a:rPr>
              <a:t>by default using encryption keys owned by the </a:t>
            </a:r>
            <a:r>
              <a:rPr lang="en-US" dirty="0" smtClean="0">
                <a:latin typeface="Amazon Ember" panose="020B0603020204020204"/>
              </a:rPr>
              <a:t>customer</a:t>
            </a:r>
            <a:endParaRPr lang="en-US" dirty="0">
              <a:latin typeface="Amazon Ember" panose="020B06030202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/>
              </a:rPr>
              <a:t>Support for VPC-endpoints via AWS Private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Integrated </a:t>
            </a:r>
            <a:r>
              <a:rPr lang="en-US" dirty="0">
                <a:latin typeface="Amazon Ember" panose="020B0603020204020204"/>
              </a:rPr>
              <a:t>with </a:t>
            </a:r>
            <a:r>
              <a:rPr lang="en-US" dirty="0" smtClean="0">
                <a:latin typeface="Amazon Ember" panose="020B0603020204020204"/>
              </a:rPr>
              <a:t>CloudFormation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Support for client-side 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panose="020B0603020204020204"/>
              </a:rPr>
              <a:t>Compliant </a:t>
            </a:r>
            <a:r>
              <a:rPr lang="en-US" smtClean="0">
                <a:latin typeface="Amazon Ember" panose="020B0603020204020204"/>
              </a:rPr>
              <a:t>with HIPAA</a:t>
            </a:r>
            <a:endParaRPr lang="en-US" dirty="0" smtClean="0">
              <a:solidFill>
                <a:schemeClr val="accent1"/>
              </a:solidFill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428786" y="5455520"/>
            <a:ext cx="13775612" cy="7386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Amazon Ember" panose="020B0603020204020204"/>
              </a:rPr>
              <a:t>Create and store secrets so that </a:t>
            </a:r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developers don’t view or handle secrets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9065" y="1947885"/>
            <a:ext cx="2130366" cy="2222382"/>
            <a:chOff x="4778014" y="2318521"/>
            <a:chExt cx="1331479" cy="138898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014" y="2731301"/>
              <a:ext cx="976209" cy="97620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284" y="2318521"/>
              <a:ext cx="976209" cy="976209"/>
            </a:xfrm>
            <a:prstGeom prst="rect">
              <a:avLst/>
            </a:prstGeom>
          </p:spPr>
        </p:pic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 txBox="1">
            <a:spLocks/>
          </p:cNvSpPr>
          <p:nvPr/>
        </p:nvSpPr>
        <p:spPr>
          <a:xfrm>
            <a:off x="8651443" y="4783184"/>
            <a:ext cx="3694485" cy="7386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mazon Ember" panose="020B0603020204020204"/>
              </a:rPr>
              <a:t>,</a:t>
            </a:r>
            <a:r>
              <a:rPr lang="en-US" dirty="0" smtClean="0">
                <a:solidFill>
                  <a:schemeClr val="accent1"/>
                </a:solidFill>
                <a:latin typeface="Amazon Ember" panose="020B0603020204020204"/>
              </a:rPr>
              <a:t> PCI, and ISO</a:t>
            </a:r>
          </a:p>
        </p:txBody>
      </p:sp>
    </p:spTree>
    <p:extLst>
      <p:ext uri="{BB962C8B-B14F-4D97-AF65-F5344CB8AC3E}">
        <p14:creationId xmlns:p14="http://schemas.microsoft.com/office/powerpoint/2010/main" val="2999372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630a2e83-186a-4a0f-ab27-bee8a8096abc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template_16x9_dark (1)</Template>
  <TotalTime>14216</TotalTime>
  <Words>2353</Words>
  <Application>Microsoft Office PowerPoint</Application>
  <PresentationFormat>Custom</PresentationFormat>
  <Paragraphs>537</Paragraphs>
  <Slides>53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Amazon Ember</vt:lpstr>
      <vt:lpstr>Amazon Ember Light</vt:lpstr>
      <vt:lpstr>Amazon Ember Regular</vt:lpstr>
      <vt:lpstr>Arial</vt:lpstr>
      <vt:lpstr>Arial Black</vt:lpstr>
      <vt:lpstr>Lucida Console</vt:lpstr>
      <vt:lpstr>Segoe UI</vt:lpstr>
      <vt:lpstr>Segoe UI Semilight</vt:lpstr>
      <vt:lpstr>4-05665_ReInvent_2018_Template_Dark</vt:lpstr>
      <vt:lpstr>PowerPoint Presentation</vt:lpstr>
      <vt:lpstr>AWS Secrets Manager –  best practices for managing, retrieving, and rotating secrets at scale</vt:lpstr>
      <vt:lpstr>PowerPoint Presentation</vt:lpstr>
      <vt:lpstr>PowerPoint Presentation</vt:lpstr>
      <vt:lpstr>PowerPoint Presentation</vt:lpstr>
      <vt:lpstr>What to expect from this session?</vt:lpstr>
      <vt:lpstr>Capabilities</vt:lpstr>
      <vt:lpstr>Capabilities</vt:lpstr>
      <vt:lpstr>Secure</vt:lpstr>
      <vt:lpstr>Sample command</vt:lpstr>
      <vt:lpstr>Fine-grained access control and auditability</vt:lpstr>
      <vt:lpstr>Sample policy</vt:lpstr>
      <vt:lpstr>Rotate secrets safely</vt:lpstr>
      <vt:lpstr>PowerPoint Presentation</vt:lpstr>
      <vt:lpstr>PowerPoint Presentation</vt:lpstr>
      <vt:lpstr>PowerPoint Presentation</vt:lpstr>
      <vt:lpstr>Pay as you go</vt:lpstr>
      <vt:lpstr>Demo</vt:lpstr>
      <vt:lpstr>PowerPoint Presentation</vt:lpstr>
      <vt:lpstr>Adopting Secrets Manager</vt:lpstr>
      <vt:lpstr>Adopting Secrets Manager</vt:lpstr>
      <vt:lpstr>Adopting Secrets Manager</vt:lpstr>
      <vt:lpstr>1. Remove plain-text secrets</vt:lpstr>
      <vt:lpstr>Define practices for naming</vt:lpstr>
      <vt:lpstr>Define practices for naming</vt:lpstr>
      <vt:lpstr>Define practices for naming</vt:lpstr>
      <vt:lpstr>Define practices for naming</vt:lpstr>
      <vt:lpstr>Define practices for naming</vt:lpstr>
      <vt:lpstr>Define practices for naming</vt:lpstr>
      <vt:lpstr>Define practices for encryption</vt:lpstr>
      <vt:lpstr>Adopting Secrets Manager</vt:lpstr>
      <vt:lpstr>2. Rotate frequently</vt:lpstr>
      <vt:lpstr>Rotate frequently</vt:lpstr>
      <vt:lpstr>Rotate frequently</vt:lpstr>
      <vt:lpstr>Rotate frequently</vt:lpstr>
      <vt:lpstr>Rotate frequently</vt:lpstr>
      <vt:lpstr>Rotate frequently</vt:lpstr>
      <vt:lpstr>Rotate frequently</vt:lpstr>
      <vt:lpstr>Adopting Secrets Manager</vt:lpstr>
      <vt:lpstr>3. Retrieve programmatically</vt:lpstr>
      <vt:lpstr>Example: C3P0 connection pooling via Spring</vt:lpstr>
      <vt:lpstr>Adopting Secrets Manager</vt:lpstr>
      <vt:lpstr>4. Lock down permissions</vt:lpstr>
      <vt:lpstr>Adopting Secrets Manager</vt:lpstr>
      <vt:lpstr>5. Use unique secrets</vt:lpstr>
      <vt:lpstr>PowerPoint Presentation</vt:lpstr>
      <vt:lpstr>Adopting Secrets Manager</vt:lpstr>
      <vt:lpstr>6. Audit and monitor the use of secrets</vt:lpstr>
      <vt:lpstr>Audit and monitor</vt:lpstr>
      <vt:lpstr>Demo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Awasthi, Apurv</dc:creator>
  <cp:keywords>ReInvent 2018</cp:keywords>
  <cp:lastModifiedBy>User-2</cp:lastModifiedBy>
  <cp:revision>139</cp:revision>
  <dcterms:created xsi:type="dcterms:W3CDTF">2018-10-26T17:31:09Z</dcterms:created>
  <dcterms:modified xsi:type="dcterms:W3CDTF">2018-11-26T23:41:19Z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